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1"/>
  </p:notesMasterIdLst>
  <p:sldIdLst>
    <p:sldId id="256" r:id="rId2"/>
    <p:sldId id="259" r:id="rId3"/>
    <p:sldId id="450" r:id="rId4"/>
    <p:sldId id="451" r:id="rId5"/>
    <p:sldId id="452" r:id="rId6"/>
    <p:sldId id="453" r:id="rId7"/>
    <p:sldId id="454" r:id="rId8"/>
    <p:sldId id="495" r:id="rId9"/>
    <p:sldId id="496" r:id="rId10"/>
    <p:sldId id="455" r:id="rId11"/>
    <p:sldId id="456" r:id="rId12"/>
    <p:sldId id="461" r:id="rId13"/>
    <p:sldId id="462" r:id="rId14"/>
    <p:sldId id="463" r:id="rId15"/>
    <p:sldId id="498" r:id="rId16"/>
    <p:sldId id="464" r:id="rId17"/>
    <p:sldId id="497" r:id="rId18"/>
    <p:sldId id="465" r:id="rId19"/>
    <p:sldId id="466" r:id="rId20"/>
    <p:sldId id="468" r:id="rId21"/>
    <p:sldId id="472" r:id="rId22"/>
    <p:sldId id="499" r:id="rId23"/>
    <p:sldId id="473" r:id="rId24"/>
    <p:sldId id="500" r:id="rId25"/>
    <p:sldId id="474" r:id="rId26"/>
    <p:sldId id="481" r:id="rId27"/>
    <p:sldId id="483" r:id="rId28"/>
    <p:sldId id="502" r:id="rId29"/>
    <p:sldId id="503" r:id="rId30"/>
    <p:sldId id="505" r:id="rId31"/>
    <p:sldId id="506" r:id="rId32"/>
    <p:sldId id="508" r:id="rId33"/>
    <p:sldId id="494" r:id="rId34"/>
    <p:sldId id="261" r:id="rId35"/>
    <p:sldId id="262" r:id="rId36"/>
    <p:sldId id="263" r:id="rId37"/>
    <p:sldId id="285" r:id="rId38"/>
    <p:sldId id="286" r:id="rId39"/>
    <p:sldId id="287" r:id="rId40"/>
    <p:sldId id="289" r:id="rId41"/>
    <p:sldId id="501" r:id="rId42"/>
    <p:sldId id="290" r:id="rId43"/>
    <p:sldId id="292" r:id="rId44"/>
    <p:sldId id="264" r:id="rId45"/>
    <p:sldId id="293" r:id="rId46"/>
    <p:sldId id="294" r:id="rId47"/>
    <p:sldId id="449" r:id="rId48"/>
    <p:sldId id="268" r:id="rId49"/>
    <p:sldId id="269" r:id="rId50"/>
    <p:sldId id="270" r:id="rId51"/>
    <p:sldId id="271" r:id="rId52"/>
    <p:sldId id="296" r:id="rId53"/>
    <p:sldId id="278" r:id="rId54"/>
    <p:sldId id="297" r:id="rId55"/>
    <p:sldId id="295" r:id="rId56"/>
    <p:sldId id="279" r:id="rId57"/>
    <p:sldId id="280" r:id="rId58"/>
    <p:sldId id="281" r:id="rId59"/>
    <p:sldId id="282" r:id="rId60"/>
    <p:sldId id="283" r:id="rId61"/>
    <p:sldId id="284" r:id="rId62"/>
    <p:sldId id="298" r:id="rId63"/>
    <p:sldId id="300" r:id="rId64"/>
    <p:sldId id="352" r:id="rId65"/>
    <p:sldId id="301" r:id="rId66"/>
    <p:sldId id="302" r:id="rId67"/>
    <p:sldId id="303" r:id="rId68"/>
    <p:sldId id="304" r:id="rId69"/>
    <p:sldId id="305" r:id="rId70"/>
    <p:sldId id="344" r:id="rId71"/>
    <p:sldId id="309" r:id="rId72"/>
    <p:sldId id="310" r:id="rId73"/>
    <p:sldId id="311" r:id="rId74"/>
    <p:sldId id="345" r:id="rId75"/>
    <p:sldId id="317" r:id="rId76"/>
    <p:sldId id="347" r:id="rId77"/>
    <p:sldId id="346" r:id="rId78"/>
    <p:sldId id="318" r:id="rId79"/>
    <p:sldId id="324" r:id="rId80"/>
    <p:sldId id="348" r:id="rId81"/>
    <p:sldId id="328" r:id="rId82"/>
    <p:sldId id="349" r:id="rId83"/>
    <p:sldId id="333" r:id="rId84"/>
    <p:sldId id="334" r:id="rId85"/>
    <p:sldId id="335" r:id="rId86"/>
    <p:sldId id="336" r:id="rId87"/>
    <p:sldId id="337" r:id="rId88"/>
    <p:sldId id="339" r:id="rId89"/>
    <p:sldId id="350" r:id="rId90"/>
    <p:sldId id="353" r:id="rId91"/>
    <p:sldId id="354" r:id="rId92"/>
    <p:sldId id="355" r:id="rId93"/>
    <p:sldId id="358" r:id="rId94"/>
    <p:sldId id="374" r:id="rId95"/>
    <p:sldId id="375" r:id="rId96"/>
    <p:sldId id="376" r:id="rId97"/>
    <p:sldId id="361" r:id="rId98"/>
    <p:sldId id="365" r:id="rId99"/>
    <p:sldId id="377" r:id="rId100"/>
    <p:sldId id="373" r:id="rId101"/>
    <p:sldId id="378" r:id="rId102"/>
    <p:sldId id="445" r:id="rId103"/>
    <p:sldId id="446" r:id="rId104"/>
    <p:sldId id="447" r:id="rId105"/>
    <p:sldId id="379" r:id="rId106"/>
    <p:sldId id="381" r:id="rId107"/>
    <p:sldId id="382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448" r:id="rId119"/>
    <p:sldId id="398" r:id="rId120"/>
    <p:sldId id="399" r:id="rId121"/>
    <p:sldId id="400" r:id="rId122"/>
    <p:sldId id="401" r:id="rId123"/>
    <p:sldId id="402" r:id="rId124"/>
    <p:sldId id="403" r:id="rId125"/>
    <p:sldId id="404" r:id="rId126"/>
    <p:sldId id="406" r:id="rId127"/>
    <p:sldId id="407" r:id="rId128"/>
    <p:sldId id="409" r:id="rId129"/>
    <p:sldId id="413" r:id="rId1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i-Wei Chang" initials="K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8AD"/>
    <a:srgbClr val="D5570C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83" autoAdjust="0"/>
    <p:restoredTop sz="86502"/>
  </p:normalViewPr>
  <p:slideViewPr>
    <p:cSldViewPr snapToGrid="0">
      <p:cViewPr varScale="1">
        <p:scale>
          <a:sx n="112" d="100"/>
          <a:sy n="112" d="100"/>
        </p:scale>
        <p:origin x="200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commentAuthors" Target="commentAuthors.xml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wmf"/><Relationship Id="rId1" Type="http://schemas.openxmlformats.org/officeDocument/2006/relationships/image" Target="../media/image39.emf"/><Relationship Id="rId2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45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46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99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47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88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58895E-4040-4C71-9A01-EE09855192FC}" type="slidenum">
              <a:rPr lang="en-US"/>
              <a:pPr/>
              <a:t>48</a:t>
            </a:fld>
            <a:endParaRPr lang="en-US"/>
          </a:p>
        </p:txBody>
      </p:sp>
      <p:sp>
        <p:nvSpPr>
          <p:cNvPr id="69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1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52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470E8F98-3677-4FB0-BCEB-B5E07A2CC2DA}" type="slidenum">
              <a:rPr lang="en-US" sz="1200"/>
              <a:pPr/>
              <a:t>53</a:t>
            </a:fld>
            <a:endParaRPr 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2720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54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65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52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66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2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67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7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68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1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69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0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70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00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F1F5D-FE71-D949-8008-41A5350E35A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83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F1F5D-FE71-D949-8008-41A5350E35A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1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F1F5D-FE71-D949-8008-41A5350E35A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87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C368CBE7-B248-486F-A0AE-9714575730AD}" type="slidenum">
              <a:rPr lang="en-US" sz="1200"/>
              <a:pPr/>
              <a:t>93</a:t>
            </a:fld>
            <a:endParaRPr 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2007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C368CBE7-B248-486F-A0AE-9714575730AD}" type="slidenum">
              <a:rPr lang="en-US" sz="1200"/>
              <a:pPr/>
              <a:t>96</a:t>
            </a:fld>
            <a:endParaRPr 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57289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E5B5F836-77AF-4390-B8AD-E1F968748B3A}" type="slidenum">
              <a:rPr lang="en-US" sz="1200"/>
              <a:pPr/>
              <a:t>98</a:t>
            </a:fld>
            <a:endParaRPr lang="en-US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34111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A333AD09-3038-4D13-B52C-7DB3E2CABD68}" type="slidenum">
              <a:rPr lang="en-US" sz="1200"/>
              <a:pPr/>
              <a:t>100</a:t>
            </a:fld>
            <a:endParaRPr 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6332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750752-2C10-4C3E-BC31-768284408080}" type="slidenum">
              <a:rPr lang="en-US"/>
              <a:pPr/>
              <a:t>37</a:t>
            </a:fld>
            <a:endParaRPr lang="en-US"/>
          </a:p>
        </p:txBody>
      </p:sp>
      <p:sp>
        <p:nvSpPr>
          <p:cNvPr id="118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1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4E279E88-76D3-4B1E-B245-56BA82DFD32C}" type="slidenum">
              <a:rPr lang="en-US" sz="1200"/>
              <a:pPr/>
              <a:t>106</a:t>
            </a:fld>
            <a:endParaRPr 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9049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4E279E88-76D3-4B1E-B245-56BA82DFD32C}" type="slidenum">
              <a:rPr lang="en-US" sz="1200"/>
              <a:pPr/>
              <a:t>107</a:t>
            </a:fld>
            <a:endParaRPr 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2534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9C2E6F9B-2421-47B6-926B-9712A17E4834}" type="slidenum">
              <a:rPr lang="en-US" sz="1200"/>
              <a:pPr/>
              <a:t>108</a:t>
            </a:fld>
            <a:endParaRPr 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5202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9C2E6F9B-2421-47B6-926B-9712A17E4834}" type="slidenum">
              <a:rPr lang="en-US" sz="1200"/>
              <a:pPr/>
              <a:t>109</a:t>
            </a:fld>
            <a:endParaRPr 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6879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8A7F7D64-D365-4762-8AC6-B336C66F0B87}" type="slidenum">
              <a:rPr lang="en-US" sz="1200"/>
              <a:pPr/>
              <a:t>110</a:t>
            </a:fld>
            <a:endParaRPr 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616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DC11C600-6547-4B77-8737-15F6CE22A8D5}" type="slidenum">
              <a:rPr lang="en-US" sz="1200"/>
              <a:pPr/>
              <a:t>111</a:t>
            </a:fld>
            <a:endParaRPr 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5921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A6EE93C5-8128-4335-9B20-0A691D1CBB3E}" type="slidenum">
              <a:rPr lang="en-US" sz="1200"/>
              <a:pPr/>
              <a:t>112</a:t>
            </a:fld>
            <a:endParaRPr lang="en-U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6102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1329B62C-940E-47FF-AD59-84BE288AD1F4}" type="slidenum">
              <a:rPr lang="en-US" sz="1200"/>
              <a:pPr/>
              <a:t>113</a:t>
            </a:fld>
            <a:endParaRPr lang="en-US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1700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677CADCE-6188-4191-84BC-38F74F97481F}" type="slidenum">
              <a:rPr lang="en-US" sz="1200"/>
              <a:pPr/>
              <a:t>114</a:t>
            </a:fld>
            <a:endParaRPr lang="en-US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74727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AFF44E14-99C2-46C9-AFA9-09FE1D551FEF}" type="slidenum">
              <a:rPr lang="en-US" sz="1200"/>
              <a:pPr/>
              <a:t>115</a:t>
            </a:fld>
            <a:endParaRPr lang="en-US" sz="12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7014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3C711-918C-427D-B244-1111993F8238}" type="slidenum">
              <a:rPr lang="en-US"/>
              <a:pPr/>
              <a:t>38</a:t>
            </a:fld>
            <a:endParaRPr lang="en-US"/>
          </a:p>
        </p:txBody>
      </p:sp>
      <p:sp>
        <p:nvSpPr>
          <p:cNvPr id="112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Badges game</a:t>
            </a:r>
          </a:p>
          <a:p>
            <a:r>
              <a:rPr lang="en-US"/>
              <a:t> Don’t give me the answer</a:t>
            </a:r>
          </a:p>
          <a:p>
            <a:r>
              <a:rPr lang="en-US"/>
              <a:t> Start thinking about how to write a program that will figure out whether my name has + or – next to it.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74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6149C36A-C4E5-45AC-90D0-E580D478FB6E}" type="slidenum">
              <a:rPr lang="en-US" sz="1200"/>
              <a:pPr/>
              <a:t>116</a:t>
            </a:fld>
            <a:endParaRPr 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4868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63CE8718-4BFF-498A-8D2A-B85D1B35F17F}" type="slidenum">
              <a:rPr lang="en-US" sz="1200"/>
              <a:pPr/>
              <a:t>119</a:t>
            </a:fld>
            <a:endParaRPr lang="en-US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15468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03C62CC4-B941-4B01-8290-168D4185847A}" type="slidenum">
              <a:rPr lang="en-US" sz="1200"/>
              <a:pPr/>
              <a:t>120</a:t>
            </a:fld>
            <a:endParaRPr lang="en-US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066148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03C62CC4-B941-4B01-8290-168D4185847A}" type="slidenum">
              <a:rPr lang="en-US" sz="1200"/>
              <a:pPr/>
              <a:t>121</a:t>
            </a:fld>
            <a:endParaRPr lang="en-US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05974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DF645424-F611-4C86-AD2A-176B431AE580}" type="slidenum">
              <a:rPr lang="en-US" sz="1200"/>
              <a:pPr/>
              <a:t>122</a:t>
            </a:fld>
            <a:endParaRPr 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17208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DF645424-F611-4C86-AD2A-176B431AE580}" type="slidenum">
              <a:rPr lang="en-US" sz="1200"/>
              <a:pPr/>
              <a:t>123</a:t>
            </a:fld>
            <a:endParaRPr 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566466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DF645424-F611-4C86-AD2A-176B431AE580}" type="slidenum">
              <a:rPr lang="en-US" sz="1200"/>
              <a:pPr/>
              <a:t>124</a:t>
            </a:fld>
            <a:endParaRPr 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85623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DF645424-F611-4C86-AD2A-176B431AE580}" type="slidenum">
              <a:rPr lang="en-US" sz="1200"/>
              <a:pPr/>
              <a:t>125</a:t>
            </a:fld>
            <a:endParaRPr 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864431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DF645424-F611-4C86-AD2A-176B431AE580}" type="slidenum">
              <a:rPr lang="en-US" sz="1200"/>
              <a:pPr/>
              <a:t>126</a:t>
            </a:fld>
            <a:endParaRPr 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16550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36486" indent="-283264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33056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586278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39501" indent="-226611" defTabSz="914314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492723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45945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399168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52390" indent="-226611" defTabSz="914314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fld id="{63B93506-75EC-447C-9EA1-3005EE9C231A}" type="slidenum">
              <a:rPr lang="en-US" sz="1200"/>
              <a:pPr/>
              <a:t>127</a:t>
            </a:fld>
            <a:endParaRPr lang="en-US" sz="12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0349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3C711-918C-427D-B244-1111993F8238}" type="slidenum">
              <a:rPr lang="en-US"/>
              <a:pPr/>
              <a:t>39</a:t>
            </a:fld>
            <a:endParaRPr lang="en-US"/>
          </a:p>
        </p:txBody>
      </p:sp>
      <p:sp>
        <p:nvSpPr>
          <p:cNvPr id="1129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Badges game</a:t>
            </a:r>
          </a:p>
          <a:p>
            <a:r>
              <a:rPr lang="en-US"/>
              <a:t> Don’t give me the answer</a:t>
            </a:r>
          </a:p>
          <a:p>
            <a:r>
              <a:rPr lang="en-US"/>
              <a:t> Start thinking about how to write a program that will figure out whether my name has + or – next to it.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74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4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DE4C65-BC46-4231-971D-63DECEF5ECD6}" type="slidenum">
              <a:rPr lang="en-US"/>
              <a:pPr/>
              <a:t>40</a:t>
            </a:fld>
            <a:endParaRPr lang="en-US"/>
          </a:p>
        </p:txBody>
      </p:sp>
      <p:sp>
        <p:nvSpPr>
          <p:cNvPr id="113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Badges game</a:t>
            </a:r>
          </a:p>
          <a:p>
            <a:r>
              <a:rPr lang="en-US"/>
              <a:t> Don’t give me the answer</a:t>
            </a:r>
          </a:p>
          <a:p>
            <a:r>
              <a:rPr lang="en-US"/>
              <a:t> Start thinking about how to write a program that will figure out whether my name has + or – next to it.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5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DE4C65-BC46-4231-971D-63DECEF5ECD6}" type="slidenum">
              <a:rPr lang="en-US"/>
              <a:pPr/>
              <a:t>41</a:t>
            </a:fld>
            <a:endParaRPr lang="en-US"/>
          </a:p>
        </p:txBody>
      </p:sp>
      <p:sp>
        <p:nvSpPr>
          <p:cNvPr id="113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Badges game</a:t>
            </a:r>
          </a:p>
          <a:p>
            <a:r>
              <a:rPr lang="en-US"/>
              <a:t> Don’t give me the answer</a:t>
            </a:r>
          </a:p>
          <a:p>
            <a:r>
              <a:rPr lang="en-US"/>
              <a:t> Start thinking about how to write a program that will figure out whether my name has + or – next to it.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78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DE4C65-BC46-4231-971D-63DECEF5ECD6}" type="slidenum">
              <a:rPr lang="en-US"/>
              <a:pPr/>
              <a:t>42</a:t>
            </a:fld>
            <a:endParaRPr lang="en-US"/>
          </a:p>
        </p:txBody>
      </p:sp>
      <p:sp>
        <p:nvSpPr>
          <p:cNvPr id="113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Badges game</a:t>
            </a:r>
          </a:p>
          <a:p>
            <a:r>
              <a:rPr lang="en-US"/>
              <a:t> Don’t give me the answer</a:t>
            </a:r>
          </a:p>
          <a:p>
            <a:r>
              <a:rPr lang="en-US"/>
              <a:t> Start thinking about how to write a program that will figure out whether my name has + or – next to it.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30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8ECF1A-E9E2-4C73-8B38-AB6F2A8F3A7F}" type="slidenum">
              <a:rPr lang="en-US"/>
              <a:pPr/>
              <a:t>44</a:t>
            </a:fld>
            <a:endParaRPr lang="en-US"/>
          </a:p>
        </p:txBody>
      </p:sp>
      <p:sp>
        <p:nvSpPr>
          <p:cNvPr id="69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0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0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6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6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0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9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07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16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84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13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64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48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52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41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86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2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99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2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60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11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12658"/>
            <a:ext cx="7886700" cy="764304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44844" y="1769806"/>
            <a:ext cx="609600" cy="3554669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600" spc="-150" baseline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754444" y="1762432"/>
            <a:ext cx="6760906" cy="3576484"/>
          </a:xfrm>
        </p:spPr>
        <p:txBody>
          <a:bodyPr/>
          <a:lstStyle>
            <a:lvl1pPr marL="0" indent="0">
              <a:buNone/>
              <a:defRPr sz="2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144588" y="1276350"/>
            <a:ext cx="7370762" cy="485775"/>
          </a:xfrm>
        </p:spPr>
        <p:txBody>
          <a:bodyPr/>
          <a:lstStyle>
            <a:lvl1pPr marL="0" indent="0">
              <a:buNone/>
              <a:defRPr spc="-15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268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93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51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18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7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9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2227476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209759" y="6348197"/>
            <a:ext cx="8781841" cy="509803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0" baseline="0">
                <a:solidFill>
                  <a:schemeClr val="tx1"/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INTRODUCTION			CS446 Fall ’11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29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96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2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52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5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0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59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1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90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08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5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9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02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6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862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36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00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9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77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96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97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22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91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64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89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6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21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3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Lec 9: NN &amp; Learning Theory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6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5" r:id="rId33"/>
    <p:sldLayoutId id="2147483717" r:id="rId34"/>
    <p:sldLayoutId id="2147483718" r:id="rId35"/>
    <p:sldLayoutId id="2147483721" r:id="rId36"/>
    <p:sldLayoutId id="2147483723" r:id="rId37"/>
    <p:sldLayoutId id="2147483724" r:id="rId38"/>
    <p:sldLayoutId id="2147483725" r:id="rId39"/>
    <p:sldLayoutId id="2147483726" r:id="rId40"/>
    <p:sldLayoutId id="2147483727" r:id="rId41"/>
    <p:sldLayoutId id="2147483728" r:id="rId42"/>
    <p:sldLayoutId id="2147483729" r:id="rId43"/>
    <p:sldLayoutId id="2147483730" r:id="rId44"/>
    <p:sldLayoutId id="2147483731" r:id="rId45"/>
    <p:sldLayoutId id="2147483732" r:id="rId46"/>
    <p:sldLayoutId id="2147483733" r:id="rId47"/>
    <p:sldLayoutId id="2147483734" r:id="rId48"/>
    <p:sldLayoutId id="2147483735" r:id="rId49"/>
    <p:sldLayoutId id="2147483736" r:id="rId50"/>
    <p:sldLayoutId id="2147483737" r:id="rId51"/>
    <p:sldLayoutId id="2147483740" r:id="rId52"/>
    <p:sldLayoutId id="2147483741" r:id="rId53"/>
    <p:sldLayoutId id="2147483742" r:id="rId54"/>
    <p:sldLayoutId id="2147483754" r:id="rId55"/>
    <p:sldLayoutId id="2147483755" r:id="rId56"/>
    <p:sldLayoutId id="2147483756" r:id="rId57"/>
    <p:sldLayoutId id="2147483757" r:id="rId58"/>
    <p:sldLayoutId id="2147483758" r:id="rId59"/>
    <p:sldLayoutId id="2147483759" r:id="rId60"/>
    <p:sldLayoutId id="2147483760" r:id="rId61"/>
    <p:sldLayoutId id="2147483761" r:id="rId62"/>
    <p:sldLayoutId id="2147483762" r:id="rId6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w@kwchang.ne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Relationship Id="rId3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6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3.em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0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41.w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4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43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4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4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4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44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44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oleObject" Target="../embeddings/oleObject32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oleObject" Target="../embeddings/oleObject34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tiff"/><Relationship Id="rId6" Type="http://schemas.openxmlformats.org/officeDocument/2006/relationships/image" Target="../media/image59.tiff"/><Relationship Id="rId7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63" y="932952"/>
            <a:ext cx="8363164" cy="2164383"/>
          </a:xfrm>
        </p:spPr>
        <p:txBody>
          <a:bodyPr>
            <a:noAutofit/>
          </a:bodyPr>
          <a:lstStyle/>
          <a:p>
            <a:r>
              <a:rPr lang="en-US" sz="3600" dirty="0" smtClean="0"/>
              <a:t>Lecture </a:t>
            </a:r>
            <a:r>
              <a:rPr lang="en-US" sz="3600" dirty="0"/>
              <a:t>9</a:t>
            </a:r>
            <a:r>
              <a:rPr lang="en-US" sz="3600" dirty="0" smtClean="0"/>
              <a:t>:</a:t>
            </a:r>
            <a:br>
              <a:rPr lang="en-US" sz="3600" dirty="0" smtClean="0"/>
            </a:br>
            <a:r>
              <a:rPr lang="en-US" sz="3600" dirty="0" smtClean="0"/>
              <a:t>Neural Network &amp;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Computational Learning Theory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2600" dirty="0" smtClean="0"/>
              <a:t>Winter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2018</a:t>
            </a:r>
            <a:endParaRPr lang="en-US" sz="2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400" dirty="0" smtClean="0"/>
              <a:t>Kai-Wei Chang</a:t>
            </a:r>
          </a:p>
          <a:p>
            <a:r>
              <a:rPr lang="en-US" sz="2400" dirty="0" smtClean="0"/>
              <a:t>CS @ </a:t>
            </a:r>
            <a:r>
              <a:rPr lang="en-US" altLang="zh-TW" sz="2400" dirty="0" smtClean="0"/>
              <a:t>UCLA</a:t>
            </a:r>
            <a:endParaRPr lang="en-US" sz="2400" dirty="0" smtClean="0"/>
          </a:p>
          <a:p>
            <a:r>
              <a:rPr lang="en-US" altLang="zh-TW" dirty="0" smtClean="0">
                <a:hlinkClick r:id="rId3"/>
              </a:rPr>
              <a:t>k</a:t>
            </a:r>
            <a:r>
              <a:rPr lang="en-US" dirty="0" smtClean="0">
                <a:hlinkClick r:id="rId3"/>
              </a:rPr>
              <a:t>w</a:t>
            </a:r>
            <a:r>
              <a:rPr lang="en-US" altLang="zh-TW" dirty="0" smtClean="0">
                <a:hlinkClick r:id="rId3"/>
              </a:rPr>
              <a:t>+cm146</a:t>
            </a:r>
            <a:r>
              <a:rPr lang="en-US" dirty="0" smtClean="0">
                <a:hlinkClick r:id="rId3"/>
              </a:rPr>
              <a:t>@kwchang.net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495" y="5841654"/>
            <a:ext cx="866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instructor gratefully acknowledges </a:t>
            </a:r>
            <a:r>
              <a:rPr lang="en-US" sz="1200" dirty="0" smtClean="0"/>
              <a:t>Dan Roth, </a:t>
            </a:r>
            <a:r>
              <a:rPr lang="en-US" sz="1200" dirty="0" err="1" smtClean="0"/>
              <a:t>Vivek</a:t>
            </a:r>
            <a:r>
              <a:rPr lang="en-US" sz="1200" dirty="0" smtClean="0"/>
              <a:t> </a:t>
            </a:r>
            <a:r>
              <a:rPr lang="en-US" sz="1200" dirty="0" err="1" smtClean="0"/>
              <a:t>Srikuar</a:t>
            </a:r>
            <a:r>
              <a:rPr lang="en-US" sz="1200" dirty="0" smtClean="0"/>
              <a:t>, </a:t>
            </a:r>
            <a:r>
              <a:rPr lang="en-US" sz="1200" dirty="0" err="1" smtClean="0"/>
              <a:t>Sriram</a:t>
            </a:r>
            <a:r>
              <a:rPr lang="en-US" sz="1200" dirty="0" smtClean="0"/>
              <a:t> </a:t>
            </a:r>
            <a:r>
              <a:rPr lang="en-US" sz="1200" dirty="0" err="1" smtClean="0"/>
              <a:t>Sankararaman</a:t>
            </a:r>
            <a:r>
              <a:rPr lang="en-US" sz="1200" dirty="0" smtClean="0"/>
              <a:t>, </a:t>
            </a:r>
            <a:r>
              <a:rPr lang="en-US" sz="1200" dirty="0" err="1" smtClean="0"/>
              <a:t>Fei</a:t>
            </a:r>
            <a:r>
              <a:rPr lang="en-US" sz="1200" dirty="0" smtClean="0"/>
              <a:t> </a:t>
            </a:r>
            <a:r>
              <a:rPr lang="en-US" sz="1200" dirty="0"/>
              <a:t>Sha, </a:t>
            </a:r>
            <a:r>
              <a:rPr lang="en-US" sz="1200" dirty="0" err="1"/>
              <a:t>Ameet</a:t>
            </a:r>
            <a:r>
              <a:rPr lang="en-US" sz="1200" dirty="0"/>
              <a:t> Talwalkar, Eric Eaton, and </a:t>
            </a:r>
            <a:r>
              <a:rPr lang="en-US" sz="1200" dirty="0" smtClean="0"/>
              <a:t>Jessica Wu </a:t>
            </a:r>
            <a:r>
              <a:rPr lang="en-US" sz="1200" dirty="0"/>
              <a:t>whose slides are heavily used, and the many others who made their course </a:t>
            </a:r>
            <a:r>
              <a:rPr lang="en-US" sz="1200" dirty="0" smtClean="0"/>
              <a:t>material freely </a:t>
            </a:r>
            <a:r>
              <a:rPr lang="en-US" sz="1200" dirty="0"/>
              <a:t>available online.</a:t>
            </a:r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822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6649804"/>
            <a:ext cx="108013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Slide 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914400"/>
            <a:ext cx="8915400" cy="571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5844" b="23730"/>
          <a:stretch/>
        </p:blipFill>
        <p:spPr>
          <a:xfrm>
            <a:off x="114299" y="914400"/>
            <a:ext cx="3611196" cy="17716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PAC Learnability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2450" y="1244318"/>
            <a:ext cx="8258175" cy="4906102"/>
          </a:xfrm>
        </p:spPr>
        <p:txBody>
          <a:bodyPr>
            <a:noAutofit/>
          </a:bodyPr>
          <a:lstStyle/>
          <a:p>
            <a:r>
              <a:rPr lang="en-US" sz="2400" dirty="0" smtClean="0"/>
              <a:t>We impose two limitations</a:t>
            </a:r>
          </a:p>
          <a:p>
            <a:r>
              <a:rPr lang="en-US" sz="2400" dirty="0" smtClean="0"/>
              <a:t>Polynomial </a:t>
            </a:r>
            <a:r>
              <a:rPr lang="en-US" sz="2400" i="1" dirty="0" smtClean="0">
                <a:solidFill>
                  <a:srgbClr val="3C58AD"/>
                </a:solidFill>
              </a:rPr>
              <a:t>sample complexity  </a:t>
            </a:r>
            <a:r>
              <a:rPr lang="en-US" sz="2400" dirty="0" smtClean="0"/>
              <a:t>(information theoretic constraint)</a:t>
            </a:r>
          </a:p>
          <a:p>
            <a:pPr lvl="1"/>
            <a:r>
              <a:rPr lang="en-US" sz="2400" dirty="0" smtClean="0"/>
              <a:t>Is there enough information in the sample to distinguish a hypothesis h that approximate f ?  </a:t>
            </a:r>
          </a:p>
          <a:p>
            <a:r>
              <a:rPr lang="en-US" sz="2400" dirty="0" smtClean="0"/>
              <a:t>Polynomial </a:t>
            </a:r>
            <a:r>
              <a:rPr lang="en-US" sz="2400" i="1" dirty="0" smtClean="0">
                <a:solidFill>
                  <a:srgbClr val="3366CC"/>
                </a:solidFill>
              </a:rPr>
              <a:t>time complexity </a:t>
            </a:r>
            <a:r>
              <a:rPr lang="en-US" sz="2400" dirty="0" smtClean="0"/>
              <a:t>(computational complexity)</a:t>
            </a:r>
          </a:p>
          <a:p>
            <a:pPr lvl="1"/>
            <a:r>
              <a:rPr lang="en-US" sz="2400" dirty="0" smtClean="0"/>
              <a:t>Is there an efficient algorithm that can process the sample and produce a good hypothesis h ?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3366CC"/>
                </a:solidFill>
                <a:sym typeface="Symbol" pitchFamily="18" charset="2"/>
              </a:rPr>
              <a:t>Worst Case definition</a:t>
            </a:r>
            <a:r>
              <a:rPr lang="en-US" sz="2400" dirty="0" smtClean="0">
                <a:sym typeface="Symbol" pitchFamily="18" charset="2"/>
              </a:rPr>
              <a:t>: the algorithm must meet its accuracy 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for every distribution (The distribution free assumption)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for every target function f in the class C 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887FA9-2A0B-4E61-8101-EE863245E98F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Learning Conjunctions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 smtClean="0"/>
                  <a:t>Suppose we are learning a conjunctive concept with n dimensional Boolean features using m training examples. If 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then, with probability &gt; 1 -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, the error of the learned hypothesis </a:t>
                </a:r>
                <a:r>
                  <a:rPr lang="en-US" sz="2600" dirty="0" err="1" smtClean="0">
                    <a:ea typeface="cmmi10"/>
                    <a:cs typeface="cmmi10"/>
                  </a:rPr>
                  <a:t>err</a:t>
                </a:r>
                <a:r>
                  <a:rPr lang="en-US" sz="2600" baseline="-25000" dirty="0" err="1" smtClean="0">
                    <a:ea typeface="cmmi10"/>
                    <a:cs typeface="cmmi10"/>
                  </a:rPr>
                  <a:t>D</a:t>
                </a:r>
                <a:r>
                  <a:rPr lang="en-US" sz="2600" dirty="0" smtClean="0">
                    <a:ea typeface="cmmi10"/>
                    <a:cs typeface="cmmi10"/>
                  </a:rPr>
                  <a:t>(h) will be less than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  <a:ea typeface="cmmi10"/>
                        <a:cs typeface="cmmi10"/>
                      </a:rPr>
                      <m:t>𝜖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.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994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 descr="Screen Region 2015-02-18 at 14.12.56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14" y="2705180"/>
            <a:ext cx="3504286" cy="9401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3514" y="5235059"/>
            <a:ext cx="58263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u="sng" dirty="0">
                <a:sym typeface="Symbol" pitchFamily="18" charset="2"/>
              </a:rPr>
              <a:t>m is </a:t>
            </a:r>
            <a:r>
              <a:rPr lang="en-US" sz="2600" i="1" u="sng" dirty="0">
                <a:solidFill>
                  <a:srgbClr val="3366CC"/>
                </a:solidFill>
                <a:sym typeface="Symbol" pitchFamily="18" charset="2"/>
              </a:rPr>
              <a:t>polynomial</a:t>
            </a:r>
            <a:r>
              <a:rPr lang="en-US" sz="2600" u="sng" dirty="0">
                <a:solidFill>
                  <a:srgbClr val="3366CC"/>
                </a:solidFill>
                <a:sym typeface="Symbol" pitchFamily="18" charset="2"/>
              </a:rPr>
              <a:t> </a:t>
            </a:r>
            <a:r>
              <a:rPr lang="en-US" sz="2600" u="sng" dirty="0">
                <a:sym typeface="Symbol" pitchFamily="18" charset="2"/>
              </a:rPr>
              <a:t>in 1/ , 1/ , n and size(H)</a:t>
            </a:r>
            <a:endParaRPr lang="en-US" sz="2600" u="sng" dirty="0"/>
          </a:p>
        </p:txBody>
      </p:sp>
      <p:sp>
        <p:nvSpPr>
          <p:cNvPr id="7" name="Freeform 6"/>
          <p:cNvSpPr/>
          <p:nvPr/>
        </p:nvSpPr>
        <p:spPr>
          <a:xfrm>
            <a:off x="2390775" y="2705180"/>
            <a:ext cx="1552575" cy="685720"/>
          </a:xfrm>
          <a:custGeom>
            <a:avLst/>
            <a:gdLst>
              <a:gd name="connsiteX0" fmla="*/ 495300 w 1685925"/>
              <a:gd name="connsiteY0" fmla="*/ 676275 h 819150"/>
              <a:gd name="connsiteX1" fmla="*/ 495300 w 1685925"/>
              <a:gd name="connsiteY1" fmla="*/ 676275 h 819150"/>
              <a:gd name="connsiteX2" fmla="*/ 171450 w 1685925"/>
              <a:gd name="connsiteY2" fmla="*/ 676275 h 819150"/>
              <a:gd name="connsiteX3" fmla="*/ 57150 w 1685925"/>
              <a:gd name="connsiteY3" fmla="*/ 657225 h 819150"/>
              <a:gd name="connsiteX4" fmla="*/ 28575 w 1685925"/>
              <a:gd name="connsiteY4" fmla="*/ 647700 h 819150"/>
              <a:gd name="connsiteX5" fmla="*/ 0 w 1685925"/>
              <a:gd name="connsiteY5" fmla="*/ 628650 h 819150"/>
              <a:gd name="connsiteX6" fmla="*/ 9525 w 1685925"/>
              <a:gd name="connsiteY6" fmla="*/ 533400 h 819150"/>
              <a:gd name="connsiteX7" fmla="*/ 19050 w 1685925"/>
              <a:gd name="connsiteY7" fmla="*/ 276225 h 819150"/>
              <a:gd name="connsiteX8" fmla="*/ 28575 w 1685925"/>
              <a:gd name="connsiteY8" fmla="*/ 247650 h 819150"/>
              <a:gd name="connsiteX9" fmla="*/ 85725 w 1685925"/>
              <a:gd name="connsiteY9" fmla="*/ 190500 h 819150"/>
              <a:gd name="connsiteX10" fmla="*/ 114300 w 1685925"/>
              <a:gd name="connsiteY10" fmla="*/ 161925 h 819150"/>
              <a:gd name="connsiteX11" fmla="*/ 171450 w 1685925"/>
              <a:gd name="connsiteY11" fmla="*/ 142875 h 819150"/>
              <a:gd name="connsiteX12" fmla="*/ 228600 w 1685925"/>
              <a:gd name="connsiteY12" fmla="*/ 123825 h 819150"/>
              <a:gd name="connsiteX13" fmla="*/ 295275 w 1685925"/>
              <a:gd name="connsiteY13" fmla="*/ 104775 h 819150"/>
              <a:gd name="connsiteX14" fmla="*/ 390525 w 1685925"/>
              <a:gd name="connsiteY14" fmla="*/ 85725 h 819150"/>
              <a:gd name="connsiteX15" fmla="*/ 447675 w 1685925"/>
              <a:gd name="connsiteY15" fmla="*/ 66675 h 819150"/>
              <a:gd name="connsiteX16" fmla="*/ 533400 w 1685925"/>
              <a:gd name="connsiteY16" fmla="*/ 47625 h 819150"/>
              <a:gd name="connsiteX17" fmla="*/ 571500 w 1685925"/>
              <a:gd name="connsiteY17" fmla="*/ 38100 h 819150"/>
              <a:gd name="connsiteX18" fmla="*/ 657225 w 1685925"/>
              <a:gd name="connsiteY18" fmla="*/ 28575 h 819150"/>
              <a:gd name="connsiteX19" fmla="*/ 714375 w 1685925"/>
              <a:gd name="connsiteY19" fmla="*/ 19050 h 819150"/>
              <a:gd name="connsiteX20" fmla="*/ 904875 w 1685925"/>
              <a:gd name="connsiteY20" fmla="*/ 0 h 819150"/>
              <a:gd name="connsiteX21" fmla="*/ 1428750 w 1685925"/>
              <a:gd name="connsiteY21" fmla="*/ 9525 h 819150"/>
              <a:gd name="connsiteX22" fmla="*/ 1524000 w 1685925"/>
              <a:gd name="connsiteY22" fmla="*/ 28575 h 819150"/>
              <a:gd name="connsiteX23" fmla="*/ 1562100 w 1685925"/>
              <a:gd name="connsiteY23" fmla="*/ 47625 h 819150"/>
              <a:gd name="connsiteX24" fmla="*/ 1647825 w 1685925"/>
              <a:gd name="connsiteY24" fmla="*/ 95250 h 819150"/>
              <a:gd name="connsiteX25" fmla="*/ 1666875 w 1685925"/>
              <a:gd name="connsiteY25" fmla="*/ 123825 h 819150"/>
              <a:gd name="connsiteX26" fmla="*/ 1685925 w 1685925"/>
              <a:gd name="connsiteY26" fmla="*/ 180975 h 819150"/>
              <a:gd name="connsiteX27" fmla="*/ 1666875 w 1685925"/>
              <a:gd name="connsiteY27" fmla="*/ 285750 h 819150"/>
              <a:gd name="connsiteX28" fmla="*/ 1600200 w 1685925"/>
              <a:gd name="connsiteY28" fmla="*/ 371475 h 819150"/>
              <a:gd name="connsiteX29" fmla="*/ 1581150 w 1685925"/>
              <a:gd name="connsiteY29" fmla="*/ 400050 h 819150"/>
              <a:gd name="connsiteX30" fmla="*/ 1495425 w 1685925"/>
              <a:gd name="connsiteY30" fmla="*/ 495300 h 819150"/>
              <a:gd name="connsiteX31" fmla="*/ 1485900 w 1685925"/>
              <a:gd name="connsiteY31" fmla="*/ 523875 h 819150"/>
              <a:gd name="connsiteX32" fmla="*/ 1466850 w 1685925"/>
              <a:gd name="connsiteY32" fmla="*/ 561975 h 819150"/>
              <a:gd name="connsiteX33" fmla="*/ 1428750 w 1685925"/>
              <a:gd name="connsiteY33" fmla="*/ 657225 h 819150"/>
              <a:gd name="connsiteX34" fmla="*/ 1390650 w 1685925"/>
              <a:gd name="connsiteY34" fmla="*/ 714375 h 819150"/>
              <a:gd name="connsiteX35" fmla="*/ 1362075 w 1685925"/>
              <a:gd name="connsiteY35" fmla="*/ 733425 h 819150"/>
              <a:gd name="connsiteX36" fmla="*/ 1343025 w 1685925"/>
              <a:gd name="connsiteY36" fmla="*/ 762000 h 819150"/>
              <a:gd name="connsiteX37" fmla="*/ 1257300 w 1685925"/>
              <a:gd name="connsiteY37" fmla="*/ 800100 h 819150"/>
              <a:gd name="connsiteX38" fmla="*/ 1228725 w 1685925"/>
              <a:gd name="connsiteY38" fmla="*/ 809625 h 819150"/>
              <a:gd name="connsiteX39" fmla="*/ 1200150 w 1685925"/>
              <a:gd name="connsiteY39" fmla="*/ 819150 h 819150"/>
              <a:gd name="connsiteX40" fmla="*/ 971550 w 1685925"/>
              <a:gd name="connsiteY40" fmla="*/ 809625 h 819150"/>
              <a:gd name="connsiteX41" fmla="*/ 790575 w 1685925"/>
              <a:gd name="connsiteY41" fmla="*/ 800100 h 819150"/>
              <a:gd name="connsiteX42" fmla="*/ 762000 w 1685925"/>
              <a:gd name="connsiteY42" fmla="*/ 790575 h 819150"/>
              <a:gd name="connsiteX43" fmla="*/ 723900 w 1685925"/>
              <a:gd name="connsiteY43" fmla="*/ 781050 h 819150"/>
              <a:gd name="connsiteX44" fmla="*/ 657225 w 1685925"/>
              <a:gd name="connsiteY44" fmla="*/ 752475 h 819150"/>
              <a:gd name="connsiteX45" fmla="*/ 600075 w 1685925"/>
              <a:gd name="connsiteY45" fmla="*/ 714375 h 819150"/>
              <a:gd name="connsiteX46" fmla="*/ 495300 w 1685925"/>
              <a:gd name="connsiteY46" fmla="*/ 676275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85925" h="819150">
                <a:moveTo>
                  <a:pt x="495300" y="676275"/>
                </a:moveTo>
                <a:lnTo>
                  <a:pt x="495300" y="676275"/>
                </a:lnTo>
                <a:cubicBezTo>
                  <a:pt x="342212" y="693285"/>
                  <a:pt x="406281" y="690507"/>
                  <a:pt x="171450" y="676275"/>
                </a:cubicBezTo>
                <a:cubicBezTo>
                  <a:pt x="127297" y="673599"/>
                  <a:pt x="97051" y="668625"/>
                  <a:pt x="57150" y="657225"/>
                </a:cubicBezTo>
                <a:cubicBezTo>
                  <a:pt x="47496" y="654467"/>
                  <a:pt x="37555" y="652190"/>
                  <a:pt x="28575" y="647700"/>
                </a:cubicBezTo>
                <a:cubicBezTo>
                  <a:pt x="18336" y="642580"/>
                  <a:pt x="9525" y="635000"/>
                  <a:pt x="0" y="628650"/>
                </a:cubicBezTo>
                <a:cubicBezTo>
                  <a:pt x="3175" y="596900"/>
                  <a:pt x="7803" y="565262"/>
                  <a:pt x="9525" y="533400"/>
                </a:cubicBezTo>
                <a:cubicBezTo>
                  <a:pt x="14155" y="447741"/>
                  <a:pt x="13344" y="361819"/>
                  <a:pt x="19050" y="276225"/>
                </a:cubicBezTo>
                <a:cubicBezTo>
                  <a:pt x="19718" y="266207"/>
                  <a:pt x="24085" y="256630"/>
                  <a:pt x="28575" y="247650"/>
                </a:cubicBezTo>
                <a:cubicBezTo>
                  <a:pt x="47439" y="209922"/>
                  <a:pt x="50937" y="220319"/>
                  <a:pt x="85725" y="190500"/>
                </a:cubicBezTo>
                <a:cubicBezTo>
                  <a:pt x="95952" y="181734"/>
                  <a:pt x="102525" y="168467"/>
                  <a:pt x="114300" y="161925"/>
                </a:cubicBezTo>
                <a:cubicBezTo>
                  <a:pt x="131853" y="152173"/>
                  <a:pt x="152400" y="149225"/>
                  <a:pt x="171450" y="142875"/>
                </a:cubicBezTo>
                <a:lnTo>
                  <a:pt x="228600" y="123825"/>
                </a:lnTo>
                <a:cubicBezTo>
                  <a:pt x="258586" y="113830"/>
                  <a:pt x="261787" y="111951"/>
                  <a:pt x="295275" y="104775"/>
                </a:cubicBezTo>
                <a:cubicBezTo>
                  <a:pt x="326935" y="97991"/>
                  <a:pt x="359808" y="95964"/>
                  <a:pt x="390525" y="85725"/>
                </a:cubicBezTo>
                <a:cubicBezTo>
                  <a:pt x="409575" y="79375"/>
                  <a:pt x="428441" y="72445"/>
                  <a:pt x="447675" y="66675"/>
                </a:cubicBezTo>
                <a:cubicBezTo>
                  <a:pt x="480860" y="56720"/>
                  <a:pt x="498440" y="55394"/>
                  <a:pt x="533400" y="47625"/>
                </a:cubicBezTo>
                <a:cubicBezTo>
                  <a:pt x="546179" y="44785"/>
                  <a:pt x="558561" y="40091"/>
                  <a:pt x="571500" y="38100"/>
                </a:cubicBezTo>
                <a:cubicBezTo>
                  <a:pt x="599917" y="33728"/>
                  <a:pt x="628726" y="32375"/>
                  <a:pt x="657225" y="28575"/>
                </a:cubicBezTo>
                <a:cubicBezTo>
                  <a:pt x="676368" y="26023"/>
                  <a:pt x="695190" y="21264"/>
                  <a:pt x="714375" y="19050"/>
                </a:cubicBezTo>
                <a:cubicBezTo>
                  <a:pt x="777771" y="11735"/>
                  <a:pt x="904875" y="0"/>
                  <a:pt x="904875" y="0"/>
                </a:cubicBezTo>
                <a:cubicBezTo>
                  <a:pt x="1079500" y="3175"/>
                  <a:pt x="1254282" y="1473"/>
                  <a:pt x="1428750" y="9525"/>
                </a:cubicBezTo>
                <a:cubicBezTo>
                  <a:pt x="1461094" y="11018"/>
                  <a:pt x="1524000" y="28575"/>
                  <a:pt x="1524000" y="28575"/>
                </a:cubicBezTo>
                <a:cubicBezTo>
                  <a:pt x="1536700" y="34925"/>
                  <a:pt x="1549924" y="40320"/>
                  <a:pt x="1562100" y="47625"/>
                </a:cubicBezTo>
                <a:cubicBezTo>
                  <a:pt x="1643980" y="96753"/>
                  <a:pt x="1590348" y="76091"/>
                  <a:pt x="1647825" y="95250"/>
                </a:cubicBezTo>
                <a:cubicBezTo>
                  <a:pt x="1654175" y="104775"/>
                  <a:pt x="1662226" y="113364"/>
                  <a:pt x="1666875" y="123825"/>
                </a:cubicBezTo>
                <a:cubicBezTo>
                  <a:pt x="1675030" y="142175"/>
                  <a:pt x="1685925" y="180975"/>
                  <a:pt x="1685925" y="180975"/>
                </a:cubicBezTo>
                <a:cubicBezTo>
                  <a:pt x="1683849" y="197582"/>
                  <a:pt x="1681084" y="260173"/>
                  <a:pt x="1666875" y="285750"/>
                </a:cubicBezTo>
                <a:cubicBezTo>
                  <a:pt x="1618727" y="372416"/>
                  <a:pt x="1646480" y="315939"/>
                  <a:pt x="1600200" y="371475"/>
                </a:cubicBezTo>
                <a:cubicBezTo>
                  <a:pt x="1592871" y="380269"/>
                  <a:pt x="1588808" y="391541"/>
                  <a:pt x="1581150" y="400050"/>
                </a:cubicBezTo>
                <a:cubicBezTo>
                  <a:pt x="1553382" y="430904"/>
                  <a:pt x="1514791" y="456568"/>
                  <a:pt x="1495425" y="495300"/>
                </a:cubicBezTo>
                <a:cubicBezTo>
                  <a:pt x="1490935" y="504280"/>
                  <a:pt x="1489855" y="514647"/>
                  <a:pt x="1485900" y="523875"/>
                </a:cubicBezTo>
                <a:cubicBezTo>
                  <a:pt x="1480307" y="536926"/>
                  <a:pt x="1472123" y="548792"/>
                  <a:pt x="1466850" y="561975"/>
                </a:cubicBezTo>
                <a:cubicBezTo>
                  <a:pt x="1445042" y="616495"/>
                  <a:pt x="1455555" y="612549"/>
                  <a:pt x="1428750" y="657225"/>
                </a:cubicBezTo>
                <a:cubicBezTo>
                  <a:pt x="1416970" y="676858"/>
                  <a:pt x="1409700" y="701675"/>
                  <a:pt x="1390650" y="714375"/>
                </a:cubicBezTo>
                <a:lnTo>
                  <a:pt x="1362075" y="733425"/>
                </a:lnTo>
                <a:cubicBezTo>
                  <a:pt x="1355725" y="742950"/>
                  <a:pt x="1351120" y="753905"/>
                  <a:pt x="1343025" y="762000"/>
                </a:cubicBezTo>
                <a:cubicBezTo>
                  <a:pt x="1320384" y="784641"/>
                  <a:pt x="1285594" y="790669"/>
                  <a:pt x="1257300" y="800100"/>
                </a:cubicBezTo>
                <a:lnTo>
                  <a:pt x="1228725" y="809625"/>
                </a:lnTo>
                <a:lnTo>
                  <a:pt x="1200150" y="819150"/>
                </a:lnTo>
                <a:lnTo>
                  <a:pt x="971550" y="809625"/>
                </a:lnTo>
                <a:cubicBezTo>
                  <a:pt x="911207" y="806818"/>
                  <a:pt x="850735" y="805569"/>
                  <a:pt x="790575" y="800100"/>
                </a:cubicBezTo>
                <a:cubicBezTo>
                  <a:pt x="780576" y="799191"/>
                  <a:pt x="771654" y="793333"/>
                  <a:pt x="762000" y="790575"/>
                </a:cubicBezTo>
                <a:cubicBezTo>
                  <a:pt x="749413" y="786979"/>
                  <a:pt x="736487" y="784646"/>
                  <a:pt x="723900" y="781050"/>
                </a:cubicBezTo>
                <a:cubicBezTo>
                  <a:pt x="698818" y="773884"/>
                  <a:pt x="680316" y="766330"/>
                  <a:pt x="657225" y="752475"/>
                </a:cubicBezTo>
                <a:cubicBezTo>
                  <a:pt x="637592" y="740695"/>
                  <a:pt x="622830" y="716903"/>
                  <a:pt x="600075" y="714375"/>
                </a:cubicBezTo>
                <a:lnTo>
                  <a:pt x="495300" y="676275"/>
                </a:lnTo>
                <a:close/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25"/>
          </p:cNvCxnSpPr>
          <p:nvPr/>
        </p:nvCxnSpPr>
        <p:spPr>
          <a:xfrm flipV="1">
            <a:off x="3925807" y="2705180"/>
            <a:ext cx="1712993" cy="10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40138" y="2347170"/>
            <a:ext cx="286738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This term is often related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to log (size(H)) if the learner </a:t>
            </a:r>
            <a:br>
              <a:rPr lang="en-US" smtClean="0"/>
            </a:br>
            <a:r>
              <a:rPr lang="en-US" smtClean="0"/>
              <a:t>is consistent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result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600" dirty="0" smtClean="0"/>
                  <a:t>Let H be any hypothesis space.</a:t>
                </a:r>
                <a:endParaRPr lang="en-US" sz="2600" dirty="0">
                  <a:solidFill>
                    <a:srgbClr val="3366CC"/>
                  </a:solidFill>
                  <a:latin typeface="cmmi10"/>
                </a:endParaRPr>
              </a:p>
              <a:p>
                <a:pPr marL="0" indent="0">
                  <a:buNone/>
                </a:pPr>
                <a:r>
                  <a:rPr lang="en-US" sz="2600" dirty="0" smtClean="0"/>
                  <a:t>With probability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1 -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600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a hypothesis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sz="2600" dirty="0" smtClean="0">
                    <a:solidFill>
                      <a:srgbClr val="3C58AD"/>
                    </a:solidFill>
                  </a:rPr>
                  <a:t> </a:t>
                </a:r>
                <a:r>
                  <a:rPr lang="en-US" sz="2600" dirty="0">
                    <a:solidFill>
                      <a:srgbClr val="3C58AD"/>
                    </a:solidFill>
                  </a:rPr>
                  <a:t>H </a:t>
                </a:r>
                <a:r>
                  <a:rPr lang="en-US" sz="2600" dirty="0"/>
                  <a:t>that </a:t>
                </a:r>
                <a:r>
                  <a:rPr lang="en-US" sz="2600" dirty="0" smtClean="0"/>
                  <a:t>is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consistent </a:t>
                </a:r>
                <a:r>
                  <a:rPr lang="en-US" sz="2600" dirty="0" smtClean="0"/>
                  <a:t>with a training set of size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m </a:t>
                </a:r>
                <a:r>
                  <a:rPr lang="en-US" sz="2600" dirty="0" smtClean="0"/>
                  <a:t>will have an error &lt;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600" dirty="0" smtClean="0"/>
                  <a:t> on future examples if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This is called the </a:t>
                </a:r>
                <a:r>
                  <a:rPr lang="en-US" sz="2000" dirty="0" smtClean="0">
                    <a:solidFill>
                      <a:srgbClr val="3366CC"/>
                    </a:solidFill>
                  </a:rPr>
                  <a:t>Occam’s Razor </a:t>
                </a:r>
                <a:r>
                  <a:rPr lang="en-US" sz="2000" dirty="0" smtClean="0"/>
                  <a:t>because it expresses a preference towards smaller hypothesis spaces.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Shows when a m-consistent hypothesis generalizes well (</a:t>
                </a:r>
                <a:r>
                  <a:rPr lang="en-US" sz="2000" dirty="0" err="1" smtClean="0"/>
                  <a:t>i.e</a:t>
                </a:r>
                <a:r>
                  <a:rPr lang="en-US" sz="2000" dirty="0" smtClean="0"/>
                  <a:t> error &lt; </a:t>
                </a:r>
                <a:r>
                  <a:rPr lang="en-US" sz="2000" dirty="0" smtClean="0">
                    <a:latin typeface="cmmi10"/>
                    <a:ea typeface="cmmi10"/>
                    <a:cs typeface="cmmi10"/>
                  </a:rPr>
                  <a:t>²</a:t>
                </a:r>
                <a:r>
                  <a:rPr lang="en-US" sz="2000" dirty="0" smtClean="0"/>
                  <a:t>).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Complicated/larger hypothesis spaces are not necessarily bad. But simpler ones are unlikely to fool us by being consistent with many examples!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1366"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102</a:t>
            </a:fld>
            <a:endParaRPr lang="en-US"/>
          </a:p>
        </p:txBody>
      </p:sp>
      <p:pic>
        <p:nvPicPr>
          <p:cNvPr id="7" name="Picture 6" descr="Screen Region 2015-02-22 at 22.28.02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00" y="2654011"/>
            <a:ext cx="2421575" cy="81422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247650" y="3426827"/>
            <a:ext cx="8297636" cy="26147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57200" y="2784928"/>
            <a:ext cx="3053443" cy="2153807"/>
            <a:chOff x="457200" y="2784928"/>
            <a:chExt cx="3053443" cy="2153807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3738406"/>
              <a:ext cx="3053443" cy="1200329"/>
            </a:xfrm>
            <a:prstGeom prst="rect">
              <a:avLst/>
            </a:prstGeom>
            <a:noFill/>
            <a:ln w="9525" cmpd="sng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1. Expecting lower error increases sample complexity (</a:t>
              </a:r>
              <a:r>
                <a:rPr lang="en-US" dirty="0" err="1" smtClean="0"/>
                <a:t>i.e</a:t>
              </a:r>
              <a:r>
                <a:rPr lang="en-US" dirty="0" smtClean="0"/>
                <a:t> more examples needed for the guarantee)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29429" y="2784928"/>
              <a:ext cx="281214" cy="535216"/>
            </a:xfrm>
            <a:prstGeom prst="rect">
              <a:avLst/>
            </a:prstGeom>
            <a:noFill/>
            <a:ln w="9525" cmpd="sng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Elbow Connector 9"/>
            <p:cNvCxnSpPr>
              <a:stCxn id="8" idx="2"/>
              <a:endCxn id="6" idx="0"/>
            </p:cNvCxnSpPr>
            <p:nvPr/>
          </p:nvCxnSpPr>
          <p:spPr>
            <a:xfrm rot="5400000">
              <a:off x="2467848" y="2836218"/>
              <a:ext cx="418262" cy="1386114"/>
            </a:xfrm>
            <a:prstGeom prst="bentConnector3">
              <a:avLst/>
            </a:prstGeom>
            <a:ln w="9525" cmpd="sng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68814" y="2864757"/>
            <a:ext cx="3438071" cy="3453813"/>
            <a:chOff x="1872343" y="2784928"/>
            <a:chExt cx="3438071" cy="3453813"/>
          </a:xfrm>
        </p:grpSpPr>
        <p:sp>
          <p:nvSpPr>
            <p:cNvPr id="13" name="TextBox 12"/>
            <p:cNvSpPr txBox="1"/>
            <p:nvPr/>
          </p:nvSpPr>
          <p:spPr>
            <a:xfrm>
              <a:off x="1872343" y="5038412"/>
              <a:ext cx="3438071" cy="1200329"/>
            </a:xfrm>
            <a:prstGeom prst="rect">
              <a:avLst/>
            </a:prstGeom>
            <a:noFill/>
            <a:ln w="9525" cmpd="sng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r>
                <a:rPr lang="en-US" dirty="0" smtClean="0"/>
                <a:t>. If we have a larger hypothesis space, then we will make learning harder (</a:t>
              </a:r>
              <a:r>
                <a:rPr lang="en-US" dirty="0" err="1" smtClean="0"/>
                <a:t>i.e</a:t>
              </a:r>
              <a:r>
                <a:rPr lang="en-US" dirty="0" smtClean="0"/>
                <a:t> higher sample complexity)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32100" y="2784928"/>
              <a:ext cx="687614" cy="346529"/>
            </a:xfrm>
            <a:prstGeom prst="rect">
              <a:avLst/>
            </a:prstGeom>
            <a:noFill/>
            <a:ln w="9525" cmpd="sng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/>
            <p:cNvCxnSpPr>
              <a:stCxn id="14" idx="2"/>
              <a:endCxn id="13" idx="0"/>
            </p:cNvCxnSpPr>
            <p:nvPr/>
          </p:nvCxnSpPr>
          <p:spPr>
            <a:xfrm rot="16200000" flipH="1">
              <a:off x="2430166" y="3877198"/>
              <a:ext cx="1906955" cy="415472"/>
            </a:xfrm>
            <a:prstGeom prst="bentConnector3">
              <a:avLst/>
            </a:prstGeom>
            <a:ln w="9525" cmpd="sng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581071" y="2821212"/>
            <a:ext cx="4261757" cy="1743525"/>
            <a:chOff x="2137229" y="2784928"/>
            <a:chExt cx="4261757" cy="1743525"/>
          </a:xfrm>
        </p:grpSpPr>
        <p:sp>
          <p:nvSpPr>
            <p:cNvPr id="21" name="TextBox 20"/>
            <p:cNvSpPr txBox="1"/>
            <p:nvPr/>
          </p:nvSpPr>
          <p:spPr>
            <a:xfrm>
              <a:off x="2960915" y="3605123"/>
              <a:ext cx="3438071" cy="923330"/>
            </a:xfrm>
            <a:prstGeom prst="rect">
              <a:avLst/>
            </a:prstGeom>
            <a:noFill/>
            <a:ln w="9525" cmpd="sng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3. If we want a higher confidence in the classifier we will produce, sample complexity will be higher.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37229" y="2784928"/>
              <a:ext cx="435429" cy="535216"/>
            </a:xfrm>
            <a:prstGeom prst="rect">
              <a:avLst/>
            </a:prstGeom>
            <a:noFill/>
            <a:ln w="9525" cmpd="sng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Elbow Connector 22"/>
            <p:cNvCxnSpPr>
              <a:stCxn id="22" idx="2"/>
              <a:endCxn id="21" idx="0"/>
            </p:cNvCxnSpPr>
            <p:nvPr/>
          </p:nvCxnSpPr>
          <p:spPr>
            <a:xfrm rot="16200000" flipH="1">
              <a:off x="3374958" y="2300129"/>
              <a:ext cx="284979" cy="2325007"/>
            </a:xfrm>
            <a:prstGeom prst="bentConnector3">
              <a:avLst/>
            </a:prstGeom>
            <a:ln w="9525" cmpd="sng">
              <a:solidFill>
                <a:schemeClr val="accent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result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600" dirty="0" smtClean="0"/>
                  <a:t>Let H be any hypothesis space.</a:t>
                </a:r>
                <a:endParaRPr lang="en-US" sz="2600" dirty="0">
                  <a:solidFill>
                    <a:srgbClr val="3366CC"/>
                  </a:solidFill>
                  <a:latin typeface="cmmi10"/>
                </a:endParaRPr>
              </a:p>
              <a:p>
                <a:pPr marL="0" indent="0">
                  <a:buNone/>
                </a:pPr>
                <a:r>
                  <a:rPr lang="en-US" sz="2600" dirty="0" smtClean="0"/>
                  <a:t>With probability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1 -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600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a hypothesis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sz="2600" dirty="0" smtClean="0">
                    <a:solidFill>
                      <a:srgbClr val="3C58AD"/>
                    </a:solidFill>
                  </a:rPr>
                  <a:t> </a:t>
                </a:r>
                <a:r>
                  <a:rPr lang="en-US" sz="2600" dirty="0">
                    <a:solidFill>
                      <a:srgbClr val="3C58AD"/>
                    </a:solidFill>
                  </a:rPr>
                  <a:t>H </a:t>
                </a:r>
                <a:r>
                  <a:rPr lang="en-US" sz="2600" dirty="0"/>
                  <a:t>that </a:t>
                </a:r>
                <a:r>
                  <a:rPr lang="en-US" sz="2600" dirty="0" smtClean="0"/>
                  <a:t>is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consistent </a:t>
                </a:r>
                <a:r>
                  <a:rPr lang="en-US" sz="2600" dirty="0" smtClean="0"/>
                  <a:t>with a training set of size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m </a:t>
                </a:r>
                <a:r>
                  <a:rPr lang="en-US" sz="2600" dirty="0" smtClean="0"/>
                  <a:t>will have an error &lt;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600" dirty="0" smtClean="0"/>
                  <a:t> on future examples if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800" dirty="0"/>
                  <a:t>I</a:t>
                </a:r>
                <a:r>
                  <a:rPr lang="en-US" sz="2800" dirty="0" smtClean="0"/>
                  <a:t>t expresses a preference towards smaller hypothesis spaces.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Complicated/larger hypothesis spaces are not necessarily bad. But simpler ones are unlikely to fool us by being consistent with many examples!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1739" r="-232" b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103</a:t>
            </a:fld>
            <a:endParaRPr lang="en-US"/>
          </a:p>
        </p:txBody>
      </p:sp>
      <p:pic>
        <p:nvPicPr>
          <p:cNvPr id="7" name="Picture 6" descr="Screen Region 2015-02-22 at 22.28.02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25" y="2834986"/>
            <a:ext cx="2421575" cy="81422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result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600" dirty="0" smtClean="0"/>
                  <a:t>Let H be any hypothesis space.</a:t>
                </a:r>
                <a:endParaRPr lang="en-US" sz="2600" dirty="0">
                  <a:solidFill>
                    <a:srgbClr val="3366CC"/>
                  </a:solidFill>
                  <a:latin typeface="cmmi10"/>
                </a:endParaRPr>
              </a:p>
              <a:p>
                <a:pPr marL="0" indent="0">
                  <a:buNone/>
                </a:pPr>
                <a:r>
                  <a:rPr lang="en-US" sz="2600" dirty="0" smtClean="0"/>
                  <a:t>With probability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1 -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𝛿</m:t>
                    </m:r>
                    <m:r>
                      <a:rPr lang="en-US" sz="2600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600" dirty="0" smtClean="0"/>
                  <a:t>a hypothesis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3C58AD"/>
                        </a:solidFill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sz="2600" dirty="0" smtClean="0">
                    <a:solidFill>
                      <a:srgbClr val="3C58AD"/>
                    </a:solidFill>
                  </a:rPr>
                  <a:t> </a:t>
                </a:r>
                <a:r>
                  <a:rPr lang="en-US" sz="2600" dirty="0">
                    <a:solidFill>
                      <a:srgbClr val="3C58AD"/>
                    </a:solidFill>
                  </a:rPr>
                  <a:t>H </a:t>
                </a:r>
                <a:r>
                  <a:rPr lang="en-US" sz="2600" dirty="0"/>
                  <a:t>that </a:t>
                </a:r>
                <a:r>
                  <a:rPr lang="en-US" sz="2600" dirty="0" smtClean="0"/>
                  <a:t>is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consistent </a:t>
                </a:r>
                <a:r>
                  <a:rPr lang="en-US" sz="2600" dirty="0" smtClean="0"/>
                  <a:t>with a training set of size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m </a:t>
                </a:r>
                <a:r>
                  <a:rPr lang="en-US" sz="2600" dirty="0" smtClean="0"/>
                  <a:t>will have an error &lt;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600" dirty="0" smtClean="0"/>
                  <a:t> on future examples if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800" dirty="0"/>
                  <a:t>I</a:t>
                </a:r>
                <a:r>
                  <a:rPr lang="en-US" sz="2800" dirty="0" smtClean="0"/>
                  <a:t>t expresses a preference towards smaller hypothesis spaces.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Complicated/larger hypothesis spaces are not necessarily bad. But simpler ones are unlikely to fool us by being consistent with many examples!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1739" r="-232" b="-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104</a:t>
            </a:fld>
            <a:endParaRPr lang="en-US"/>
          </a:p>
        </p:txBody>
      </p:sp>
      <p:pic>
        <p:nvPicPr>
          <p:cNvPr id="7" name="Picture 6" descr="Screen Region 2015-02-22 at 22.28.02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25" y="2834986"/>
            <a:ext cx="2421575" cy="81422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1162050" y="4539006"/>
            <a:ext cx="704173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Next question: What if size(H) is infinity? </a:t>
            </a:r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2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5127"/>
            <a:ext cx="8572500" cy="67326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This lecture: Computational Learning Theory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Theory of Generalization</a:t>
            </a:r>
          </a:p>
          <a:p>
            <a:endParaRPr lang="en-US" dirty="0"/>
          </a:p>
          <a:p>
            <a:r>
              <a:rPr lang="en-US" dirty="0"/>
              <a:t>Probably Approximately Correct (PAC) </a:t>
            </a:r>
            <a:r>
              <a:rPr lang="en-US" dirty="0" smtClean="0"/>
              <a:t>learning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Shattering and </a:t>
            </a:r>
            <a:r>
              <a:rPr lang="en-US" dirty="0"/>
              <a:t>the VC 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Infinite Hypothesis Space</a:t>
            </a:r>
            <a:endParaRPr lang="en-US" dirty="0" smtClean="0"/>
          </a:p>
        </p:txBody>
      </p:sp>
      <p:sp>
        <p:nvSpPr>
          <p:cNvPr id="61443" name="Content Placeholder 5"/>
          <p:cNvSpPr>
            <a:spLocks noGrp="1"/>
          </p:cNvSpPr>
          <p:nvPr>
            <p:ph idx="1"/>
          </p:nvPr>
        </p:nvSpPr>
        <p:spPr>
          <a:xfrm>
            <a:off x="285749" y="1270861"/>
            <a:ext cx="8734425" cy="4906102"/>
          </a:xfrm>
        </p:spPr>
        <p:txBody>
          <a:bodyPr>
            <a:noAutofit/>
          </a:bodyPr>
          <a:lstStyle/>
          <a:p>
            <a:r>
              <a:rPr lang="en-US" sz="2600" dirty="0" smtClean="0"/>
              <a:t>The previous analysis was restricted to finite hypothesis spaces </a:t>
            </a:r>
          </a:p>
          <a:p>
            <a:r>
              <a:rPr lang="en-US" sz="2600" dirty="0" smtClean="0"/>
              <a:t>Some infinite hypothesis spaces are more expressive than others</a:t>
            </a:r>
          </a:p>
          <a:p>
            <a:pPr lvl="1"/>
            <a:r>
              <a:rPr lang="en-US" dirty="0" smtClean="0"/>
              <a:t>Linear threshold function vs. a combination of LTUs</a:t>
            </a:r>
          </a:p>
          <a:p>
            <a:r>
              <a:rPr lang="en-US" sz="2600" dirty="0" smtClean="0"/>
              <a:t>Need a measure of the expressiveness of an infinite hypothesis space other than its size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sym typeface="Symbol" pitchFamily="18" charset="2"/>
              </a:rPr>
              <a:t>Vapnik-Chervonenkis</a:t>
            </a:r>
            <a:r>
              <a:rPr lang="en-US" sz="3600" dirty="0">
                <a:sym typeface="Symbol" pitchFamily="18" charset="2"/>
              </a:rPr>
              <a:t>  dimension</a:t>
            </a:r>
            <a:endParaRPr lang="en-US" dirty="0" smtClean="0"/>
          </a:p>
        </p:txBody>
      </p:sp>
      <p:sp>
        <p:nvSpPr>
          <p:cNvPr id="61443" name="Content Placeholder 5"/>
          <p:cNvSpPr>
            <a:spLocks noGrp="1"/>
          </p:cNvSpPr>
          <p:nvPr>
            <p:ph idx="1"/>
          </p:nvPr>
        </p:nvSpPr>
        <p:spPr>
          <a:xfrm>
            <a:off x="361950" y="1270861"/>
            <a:ext cx="8648700" cy="4906102"/>
          </a:xfrm>
        </p:spPr>
        <p:txBody>
          <a:bodyPr>
            <a:noAutofit/>
          </a:bodyPr>
          <a:lstStyle/>
          <a:p>
            <a:r>
              <a:rPr lang="en-US" sz="2600" dirty="0">
                <a:sym typeface="Symbol" pitchFamily="18" charset="2"/>
              </a:rPr>
              <a:t>The </a:t>
            </a:r>
            <a:r>
              <a:rPr lang="en-US" sz="2600" dirty="0" err="1">
                <a:sym typeface="Symbol" pitchFamily="18" charset="2"/>
              </a:rPr>
              <a:t>Vapnik-Chervonenkis</a:t>
            </a:r>
            <a:r>
              <a:rPr lang="en-US" sz="2600" dirty="0">
                <a:sym typeface="Symbol" pitchFamily="18" charset="2"/>
              </a:rPr>
              <a:t>  dimension (</a:t>
            </a:r>
            <a:r>
              <a:rPr lang="en-US" sz="2600" dirty="0">
                <a:solidFill>
                  <a:srgbClr val="3C58AD"/>
                </a:solidFill>
                <a:sym typeface="Symbol" pitchFamily="18" charset="2"/>
              </a:rPr>
              <a:t>VC dimension</a:t>
            </a:r>
            <a:r>
              <a:rPr lang="en-US" sz="2600" dirty="0">
                <a:sym typeface="Symbol" pitchFamily="18" charset="2"/>
              </a:rPr>
              <a:t>)  provides such a measure</a:t>
            </a:r>
          </a:p>
          <a:p>
            <a:pPr lvl="1"/>
            <a:r>
              <a:rPr lang="en-US" dirty="0">
                <a:sym typeface="Symbol" pitchFamily="18" charset="2"/>
              </a:rPr>
              <a:t>“What is the expressive </a:t>
            </a:r>
            <a:r>
              <a:rPr lang="en-US" i="1" dirty="0">
                <a:solidFill>
                  <a:srgbClr val="3366CC"/>
                </a:solidFill>
                <a:sym typeface="Symbol" pitchFamily="18" charset="2"/>
              </a:rPr>
              <a:t>capacity</a:t>
            </a:r>
            <a:r>
              <a:rPr lang="en-US" dirty="0">
                <a:solidFill>
                  <a:srgbClr val="3366CC"/>
                </a:solidFill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of a set of functions?”</a:t>
            </a:r>
          </a:p>
          <a:p>
            <a:r>
              <a:rPr lang="en-US" sz="2600" dirty="0">
                <a:sym typeface="Symbol" pitchFamily="18" charset="2"/>
              </a:rPr>
              <a:t>Analogous to </a:t>
            </a:r>
            <a:r>
              <a:rPr lang="en-US" sz="2600" dirty="0">
                <a:solidFill>
                  <a:srgbClr val="3366CC"/>
                </a:solidFill>
                <a:sym typeface="Symbol" pitchFamily="18" charset="2"/>
              </a:rPr>
              <a:t>|H|</a:t>
            </a:r>
            <a:r>
              <a:rPr lang="en-US" sz="2600" dirty="0">
                <a:sym typeface="Symbol" pitchFamily="18" charset="2"/>
              </a:rPr>
              <a:t>, there are bounds for sample complexity using </a:t>
            </a:r>
            <a:r>
              <a:rPr lang="en-US" sz="2600" dirty="0">
                <a:solidFill>
                  <a:srgbClr val="3366CC"/>
                </a:solidFill>
                <a:sym typeface="Symbol" pitchFamily="18" charset="2"/>
              </a:rPr>
              <a:t>VC(H)</a:t>
            </a:r>
            <a:endParaRPr lang="en-US" sz="2600" dirty="0">
              <a:solidFill>
                <a:srgbClr val="3366CC"/>
              </a:solidFill>
            </a:endParaRPr>
          </a:p>
          <a:p>
            <a:endParaRPr lang="en-US" sz="2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107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4162096"/>
            <a:ext cx="8229600" cy="19640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Rectangles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108</a:t>
            </a:fld>
            <a:endParaRPr lang="en-US"/>
          </a:p>
        </p:txBody>
      </p:sp>
      <p:sp>
        <p:nvSpPr>
          <p:cNvPr id="272390" name="Rectangle 6"/>
          <p:cNvSpPr>
            <a:spLocks noChangeArrowheads="1"/>
          </p:cNvSpPr>
          <p:nvPr/>
        </p:nvSpPr>
        <p:spPr bwMode="auto">
          <a:xfrm>
            <a:off x="2438400" y="2332037"/>
            <a:ext cx="44196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2391" name="Line 7"/>
          <p:cNvSpPr>
            <a:spLocks noChangeShapeType="1"/>
          </p:cNvSpPr>
          <p:nvPr/>
        </p:nvSpPr>
        <p:spPr bwMode="auto">
          <a:xfrm>
            <a:off x="2438400" y="4922837"/>
            <a:ext cx="541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2392" name="Line 8"/>
          <p:cNvSpPr>
            <a:spLocks noChangeShapeType="1"/>
          </p:cNvSpPr>
          <p:nvPr/>
        </p:nvSpPr>
        <p:spPr bwMode="auto">
          <a:xfrm flipV="1">
            <a:off x="2438400" y="1798637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234" name="Text Box 9"/>
          <p:cNvSpPr txBox="1">
            <a:spLocks noChangeArrowheads="1"/>
          </p:cNvSpPr>
          <p:nvPr/>
        </p:nvSpPr>
        <p:spPr bwMode="auto">
          <a:xfrm>
            <a:off x="7680325" y="482441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2235" name="Text Box 10"/>
          <p:cNvSpPr txBox="1">
            <a:spLocks noChangeArrowheads="1"/>
          </p:cNvSpPr>
          <p:nvPr/>
        </p:nvSpPr>
        <p:spPr bwMode="auto">
          <a:xfrm>
            <a:off x="2057400" y="164306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Y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57200" y="1109662"/>
            <a:ext cx="6972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solidFill>
                  <a:srgbClr val="3366CC"/>
                </a:solidFill>
                <a:latin typeface="+mn-lt"/>
              </a:rPr>
              <a:t>Assume </a:t>
            </a:r>
            <a:r>
              <a:rPr lang="en-US" sz="2400" u="none" dirty="0">
                <a:solidFill>
                  <a:srgbClr val="3366CC"/>
                </a:solidFill>
                <a:latin typeface="+mn-lt"/>
              </a:rPr>
              <a:t>the target concept is an axis parallel rectangle</a:t>
            </a:r>
            <a:r>
              <a:rPr lang="en-US" sz="2000" u="none" dirty="0">
                <a:solidFill>
                  <a:srgbClr val="3366CC"/>
                </a:solidFill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91" name="Line 7"/>
          <p:cNvSpPr>
            <a:spLocks noChangeShapeType="1"/>
          </p:cNvSpPr>
          <p:nvPr/>
        </p:nvSpPr>
        <p:spPr bwMode="auto">
          <a:xfrm>
            <a:off x="2438400" y="4922837"/>
            <a:ext cx="541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2392" name="Line 8"/>
          <p:cNvSpPr>
            <a:spLocks noChangeShapeType="1"/>
          </p:cNvSpPr>
          <p:nvPr/>
        </p:nvSpPr>
        <p:spPr bwMode="auto">
          <a:xfrm flipV="1">
            <a:off x="2438400" y="1798637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234" name="Text Box 9"/>
          <p:cNvSpPr txBox="1">
            <a:spLocks noChangeArrowheads="1"/>
          </p:cNvSpPr>
          <p:nvPr/>
        </p:nvSpPr>
        <p:spPr bwMode="auto">
          <a:xfrm>
            <a:off x="7680325" y="482441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2235" name="Text Box 10"/>
          <p:cNvSpPr txBox="1">
            <a:spLocks noChangeArrowheads="1"/>
          </p:cNvSpPr>
          <p:nvPr/>
        </p:nvSpPr>
        <p:spPr bwMode="auto">
          <a:xfrm>
            <a:off x="2057400" y="164306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Y</a:t>
            </a:r>
          </a:p>
        </p:txBody>
      </p:sp>
      <p:sp>
        <p:nvSpPr>
          <p:cNvPr id="272390" name="Rectangle 6"/>
          <p:cNvSpPr>
            <a:spLocks noChangeArrowheads="1"/>
          </p:cNvSpPr>
          <p:nvPr/>
        </p:nvSpPr>
        <p:spPr bwMode="auto">
          <a:xfrm>
            <a:off x="2438400" y="2332037"/>
            <a:ext cx="4419600" cy="2590800"/>
          </a:xfrm>
          <a:prstGeom prst="rect">
            <a:avLst/>
          </a:prstGeom>
          <a:ln w="76200">
            <a:solidFill>
              <a:schemeClr val="accent2"/>
            </a:solidFill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47572" y="3423807"/>
            <a:ext cx="2517561" cy="369332"/>
          </a:xfrm>
          <a:prstGeom prst="rect">
            <a:avLst/>
          </a:prstGeom>
          <a:ln w="952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Points inside are </a:t>
            </a:r>
            <a:r>
              <a:rPr lang="en-US" dirty="0" smtClean="0">
                <a:solidFill>
                  <a:srgbClr val="3366CC"/>
                </a:solidFill>
              </a:rPr>
              <a:t>positive</a:t>
            </a:r>
            <a:endParaRPr lang="en-US" dirty="0">
              <a:solidFill>
                <a:srgbClr val="3366CC"/>
              </a:solidFill>
            </a:endParaRPr>
          </a:p>
        </p:txBody>
      </p:sp>
      <p:sp>
        <p:nvSpPr>
          <p:cNvPr id="522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Rectangles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109</a:t>
            </a:fld>
            <a:endParaRPr lang="en-US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57200" y="1109662"/>
            <a:ext cx="6972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solidFill>
                  <a:srgbClr val="3366CC"/>
                </a:solidFill>
                <a:latin typeface="+mn-lt"/>
              </a:rPr>
              <a:t>Assume </a:t>
            </a:r>
            <a:r>
              <a:rPr lang="en-US" sz="2400" u="none" dirty="0">
                <a:solidFill>
                  <a:srgbClr val="3366CC"/>
                </a:solidFill>
                <a:latin typeface="+mn-lt"/>
              </a:rPr>
              <a:t>the target concept is an axis parallel rectangle</a:t>
            </a:r>
            <a:r>
              <a:rPr lang="en-US" sz="2000" u="none" dirty="0">
                <a:solidFill>
                  <a:srgbClr val="3366CC"/>
                </a:solidFill>
                <a:latin typeface="+mn-lt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3420014"/>
            <a:ext cx="1719943" cy="646331"/>
          </a:xfrm>
          <a:prstGeom prst="rect">
            <a:avLst/>
          </a:prstGeom>
          <a:ln w="952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Points outside are </a:t>
            </a:r>
            <a:r>
              <a:rPr lang="en-US" dirty="0" smtClean="0">
                <a:solidFill>
                  <a:schemeClr val="accent2"/>
                </a:solidFill>
              </a:rPr>
              <a:t>negative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5528" y="5150842"/>
            <a:ext cx="1719943" cy="646331"/>
          </a:xfrm>
          <a:prstGeom prst="rect">
            <a:avLst/>
          </a:prstGeom>
          <a:ln w="952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Points outside are </a:t>
            </a:r>
            <a:r>
              <a:rPr lang="en-US" dirty="0" smtClean="0">
                <a:solidFill>
                  <a:schemeClr val="accent2"/>
                </a:solidFill>
              </a:rPr>
              <a:t>negative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1489" y="3280314"/>
            <a:ext cx="1719943" cy="646331"/>
          </a:xfrm>
          <a:prstGeom prst="rect">
            <a:avLst/>
          </a:prstGeom>
          <a:ln w="952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Points outside are </a:t>
            </a:r>
            <a:r>
              <a:rPr lang="en-US" dirty="0" smtClean="0">
                <a:solidFill>
                  <a:schemeClr val="accent2"/>
                </a:solidFill>
              </a:rPr>
              <a:t>negative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5528" y="1571327"/>
            <a:ext cx="1719943" cy="646331"/>
          </a:xfrm>
          <a:prstGeom prst="rect">
            <a:avLst/>
          </a:prstGeom>
          <a:ln w="952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Points outside are </a:t>
            </a:r>
            <a:r>
              <a:rPr lang="en-US" dirty="0" smtClean="0">
                <a:solidFill>
                  <a:schemeClr val="accent2"/>
                </a:solidFill>
              </a:rPr>
              <a:t>negative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5400">
              <a:lnSpc>
                <a:spcPct val="100000"/>
              </a:lnSpc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zati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0" name="object 15"/>
          <p:cNvSpPr txBox="1"/>
          <p:nvPr/>
        </p:nvSpPr>
        <p:spPr>
          <a:xfrm>
            <a:off x="78739" y="6649804"/>
            <a:ext cx="159766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Based on s</a:t>
            </a:r>
            <a:r>
              <a:rPr sz="1050" dirty="0" smtClean="0">
                <a:solidFill>
                  <a:srgbClr val="7F7F7F"/>
                </a:solidFill>
                <a:latin typeface="Calibri"/>
                <a:cs typeface="Calibri"/>
              </a:rPr>
              <a:t>lide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7" y="838200"/>
            <a:ext cx="8391264" cy="5805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5844" b="23730"/>
          <a:stretch/>
        </p:blipFill>
        <p:spPr>
          <a:xfrm>
            <a:off x="85983" y="4152602"/>
            <a:ext cx="4851777" cy="231677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Rectangles</a:t>
            </a:r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110</a:t>
            </a:fld>
            <a:endParaRPr lang="en-US"/>
          </a:p>
        </p:txBody>
      </p:sp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2438400" y="2332037"/>
            <a:ext cx="44196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4437" name="Line 5"/>
          <p:cNvSpPr>
            <a:spLocks noChangeShapeType="1"/>
          </p:cNvSpPr>
          <p:nvPr/>
        </p:nvSpPr>
        <p:spPr bwMode="auto">
          <a:xfrm>
            <a:off x="2438400" y="4922837"/>
            <a:ext cx="541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4438" name="Line 6"/>
          <p:cNvSpPr>
            <a:spLocks noChangeShapeType="1"/>
          </p:cNvSpPr>
          <p:nvPr/>
        </p:nvSpPr>
        <p:spPr bwMode="auto">
          <a:xfrm flipV="1">
            <a:off x="2438400" y="1798637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259" name="Text Box 7"/>
          <p:cNvSpPr txBox="1">
            <a:spLocks noChangeArrowheads="1"/>
          </p:cNvSpPr>
          <p:nvPr/>
        </p:nvSpPr>
        <p:spPr bwMode="auto">
          <a:xfrm>
            <a:off x="7680325" y="482441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3260" name="Text Box 8"/>
          <p:cNvSpPr txBox="1">
            <a:spLocks noChangeArrowheads="1"/>
          </p:cNvSpPr>
          <p:nvPr/>
        </p:nvSpPr>
        <p:spPr bwMode="auto">
          <a:xfrm>
            <a:off x="2057400" y="164306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Y</a:t>
            </a:r>
          </a:p>
        </p:txBody>
      </p:sp>
      <p:sp>
        <p:nvSpPr>
          <p:cNvPr id="53261" name="Text Box 9"/>
          <p:cNvSpPr txBox="1">
            <a:spLocks noChangeArrowheads="1"/>
          </p:cNvSpPr>
          <p:nvPr/>
        </p:nvSpPr>
        <p:spPr bwMode="auto">
          <a:xfrm>
            <a:off x="5943600" y="2557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chemeClr val="accent1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3262" name="Text Box 10"/>
          <p:cNvSpPr txBox="1">
            <a:spLocks noChangeArrowheads="1"/>
          </p:cNvSpPr>
          <p:nvPr/>
        </p:nvSpPr>
        <p:spPr bwMode="auto">
          <a:xfrm>
            <a:off x="57150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chemeClr val="accent1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3263" name="Text Box 12"/>
          <p:cNvSpPr txBox="1">
            <a:spLocks noChangeArrowheads="1"/>
          </p:cNvSpPr>
          <p:nvPr/>
        </p:nvSpPr>
        <p:spPr bwMode="auto">
          <a:xfrm>
            <a:off x="1828800" y="3243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 dirty="0">
                <a:solidFill>
                  <a:schemeClr val="accent2"/>
                </a:solidFill>
                <a:latin typeface="Courier"/>
                <a:cs typeface="Courier"/>
              </a:rPr>
              <a:t>-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457200" y="1109662"/>
            <a:ext cx="6972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solidFill>
                  <a:srgbClr val="3366CC"/>
                </a:solidFill>
                <a:latin typeface="+mn-lt"/>
              </a:rPr>
              <a:t>Assume </a:t>
            </a:r>
            <a:r>
              <a:rPr lang="en-US" sz="2400" u="none" dirty="0">
                <a:solidFill>
                  <a:srgbClr val="3366CC"/>
                </a:solidFill>
                <a:latin typeface="+mn-lt"/>
              </a:rPr>
              <a:t>the target concept is an axis parallel rectangle</a:t>
            </a:r>
            <a:r>
              <a:rPr lang="en-US" sz="2000" u="none" dirty="0">
                <a:solidFill>
                  <a:srgbClr val="3366CC"/>
                </a:solidFill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Rectangles</a:t>
            </a:r>
          </a:p>
        </p:txBody>
      </p:sp>
      <p:sp>
        <p:nvSpPr>
          <p:cNvPr id="1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111</a:t>
            </a:fld>
            <a:endParaRPr lang="en-US"/>
          </a:p>
        </p:txBody>
      </p:sp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2438400" y="2332037"/>
            <a:ext cx="44196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8533" name="Line 5"/>
          <p:cNvSpPr>
            <a:spLocks noChangeShapeType="1"/>
          </p:cNvSpPr>
          <p:nvPr/>
        </p:nvSpPr>
        <p:spPr bwMode="auto">
          <a:xfrm>
            <a:off x="2438400" y="4922837"/>
            <a:ext cx="541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8534" name="Line 6"/>
          <p:cNvSpPr>
            <a:spLocks noChangeShapeType="1"/>
          </p:cNvSpPr>
          <p:nvPr/>
        </p:nvSpPr>
        <p:spPr bwMode="auto">
          <a:xfrm flipV="1">
            <a:off x="2438400" y="1798637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282" name="Text Box 7"/>
          <p:cNvSpPr txBox="1">
            <a:spLocks noChangeArrowheads="1"/>
          </p:cNvSpPr>
          <p:nvPr/>
        </p:nvSpPr>
        <p:spPr bwMode="auto">
          <a:xfrm>
            <a:off x="7680325" y="482441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4283" name="Text Box 8"/>
          <p:cNvSpPr txBox="1">
            <a:spLocks noChangeArrowheads="1"/>
          </p:cNvSpPr>
          <p:nvPr/>
        </p:nvSpPr>
        <p:spPr bwMode="auto">
          <a:xfrm>
            <a:off x="2057400" y="164306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Y</a:t>
            </a:r>
          </a:p>
        </p:txBody>
      </p:sp>
      <p:sp>
        <p:nvSpPr>
          <p:cNvPr id="54284" name="Text Box 9"/>
          <p:cNvSpPr txBox="1">
            <a:spLocks noChangeArrowheads="1"/>
          </p:cNvSpPr>
          <p:nvPr/>
        </p:nvSpPr>
        <p:spPr bwMode="auto">
          <a:xfrm>
            <a:off x="5943600" y="2557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4285" name="Text Box 10"/>
          <p:cNvSpPr txBox="1">
            <a:spLocks noChangeArrowheads="1"/>
          </p:cNvSpPr>
          <p:nvPr/>
        </p:nvSpPr>
        <p:spPr bwMode="auto">
          <a:xfrm>
            <a:off x="57150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 dirty="0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78539" name="Rectangle 11"/>
          <p:cNvSpPr>
            <a:spLocks noChangeArrowheads="1"/>
          </p:cNvSpPr>
          <p:nvPr/>
        </p:nvSpPr>
        <p:spPr bwMode="auto">
          <a:xfrm>
            <a:off x="5791200" y="2713037"/>
            <a:ext cx="457200" cy="5334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287" name="Text Box 12"/>
          <p:cNvSpPr txBox="1">
            <a:spLocks noChangeArrowheads="1"/>
          </p:cNvSpPr>
          <p:nvPr/>
        </p:nvSpPr>
        <p:spPr bwMode="auto">
          <a:xfrm>
            <a:off x="1828800" y="3243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CC3333"/>
                </a:solidFill>
                <a:latin typeface="Courier"/>
                <a:cs typeface="Courier"/>
              </a:rPr>
              <a:t>-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457200" y="1109662"/>
            <a:ext cx="6972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solidFill>
                  <a:srgbClr val="3366CC"/>
                </a:solidFill>
                <a:latin typeface="+mn-lt"/>
              </a:rPr>
              <a:t>Assume </a:t>
            </a:r>
            <a:r>
              <a:rPr lang="en-US" sz="2400" u="none" dirty="0">
                <a:solidFill>
                  <a:srgbClr val="3366CC"/>
                </a:solidFill>
                <a:latin typeface="+mn-lt"/>
              </a:rPr>
              <a:t>the target concept is an axis parallel rectangle</a:t>
            </a:r>
            <a:r>
              <a:rPr lang="en-US" sz="2000" u="none" dirty="0">
                <a:solidFill>
                  <a:srgbClr val="3366CC"/>
                </a:solidFill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Rectangles</a:t>
            </a:r>
          </a:p>
        </p:txBody>
      </p:sp>
      <p:sp>
        <p:nvSpPr>
          <p:cNvPr id="1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112</a:t>
            </a:fld>
            <a:endParaRPr lang="en-US"/>
          </a:p>
        </p:txBody>
      </p:sp>
      <p:sp>
        <p:nvSpPr>
          <p:cNvPr id="279556" name="Rectangle 4"/>
          <p:cNvSpPr>
            <a:spLocks noChangeArrowheads="1"/>
          </p:cNvSpPr>
          <p:nvPr/>
        </p:nvSpPr>
        <p:spPr bwMode="auto">
          <a:xfrm>
            <a:off x="2438400" y="2332037"/>
            <a:ext cx="44196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9557" name="Line 5"/>
          <p:cNvSpPr>
            <a:spLocks noChangeShapeType="1"/>
          </p:cNvSpPr>
          <p:nvPr/>
        </p:nvSpPr>
        <p:spPr bwMode="auto">
          <a:xfrm>
            <a:off x="2438400" y="4922837"/>
            <a:ext cx="541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9558" name="Line 6"/>
          <p:cNvSpPr>
            <a:spLocks noChangeShapeType="1"/>
          </p:cNvSpPr>
          <p:nvPr/>
        </p:nvSpPr>
        <p:spPr bwMode="auto">
          <a:xfrm flipV="1">
            <a:off x="2438400" y="1798637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306" name="Text Box 7"/>
          <p:cNvSpPr txBox="1">
            <a:spLocks noChangeArrowheads="1"/>
          </p:cNvSpPr>
          <p:nvPr/>
        </p:nvSpPr>
        <p:spPr bwMode="auto">
          <a:xfrm>
            <a:off x="7680325" y="482441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5307" name="Text Box 8"/>
          <p:cNvSpPr txBox="1">
            <a:spLocks noChangeArrowheads="1"/>
          </p:cNvSpPr>
          <p:nvPr/>
        </p:nvSpPr>
        <p:spPr bwMode="auto">
          <a:xfrm>
            <a:off x="2057400" y="164306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Y</a:t>
            </a:r>
          </a:p>
        </p:txBody>
      </p:sp>
      <p:sp>
        <p:nvSpPr>
          <p:cNvPr id="55308" name="Text Box 9"/>
          <p:cNvSpPr txBox="1">
            <a:spLocks noChangeArrowheads="1"/>
          </p:cNvSpPr>
          <p:nvPr/>
        </p:nvSpPr>
        <p:spPr bwMode="auto">
          <a:xfrm>
            <a:off x="5943600" y="2557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5309" name="Text Box 10"/>
          <p:cNvSpPr txBox="1">
            <a:spLocks noChangeArrowheads="1"/>
          </p:cNvSpPr>
          <p:nvPr/>
        </p:nvSpPr>
        <p:spPr bwMode="auto">
          <a:xfrm>
            <a:off x="57150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79563" name="Rectangle 11"/>
          <p:cNvSpPr>
            <a:spLocks noChangeArrowheads="1"/>
          </p:cNvSpPr>
          <p:nvPr/>
        </p:nvSpPr>
        <p:spPr bwMode="auto">
          <a:xfrm>
            <a:off x="5791200" y="2713037"/>
            <a:ext cx="457200" cy="5334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311" name="Text Box 12"/>
          <p:cNvSpPr txBox="1">
            <a:spLocks noChangeArrowheads="1"/>
          </p:cNvSpPr>
          <p:nvPr/>
        </p:nvSpPr>
        <p:spPr bwMode="auto">
          <a:xfrm>
            <a:off x="1828800" y="3243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CC3333"/>
                </a:solidFill>
                <a:latin typeface="Courier"/>
                <a:cs typeface="Courier"/>
              </a:rPr>
              <a:t>-</a:t>
            </a:r>
          </a:p>
        </p:txBody>
      </p:sp>
      <p:sp>
        <p:nvSpPr>
          <p:cNvPr id="55312" name="Text Box 14"/>
          <p:cNvSpPr txBox="1">
            <a:spLocks noChangeArrowheads="1"/>
          </p:cNvSpPr>
          <p:nvPr/>
        </p:nvSpPr>
        <p:spPr bwMode="auto">
          <a:xfrm>
            <a:off x="5029200" y="41576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 dirty="0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5313" name="Text Box 16"/>
          <p:cNvSpPr txBox="1">
            <a:spLocks noChangeArrowheads="1"/>
          </p:cNvSpPr>
          <p:nvPr/>
        </p:nvSpPr>
        <p:spPr bwMode="auto">
          <a:xfrm>
            <a:off x="2514600" y="4310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457200" y="1109662"/>
            <a:ext cx="6972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solidFill>
                  <a:srgbClr val="3366CC"/>
                </a:solidFill>
                <a:latin typeface="+mn-lt"/>
              </a:rPr>
              <a:t>Assume </a:t>
            </a:r>
            <a:r>
              <a:rPr lang="en-US" sz="2400" u="none" dirty="0">
                <a:solidFill>
                  <a:srgbClr val="3366CC"/>
                </a:solidFill>
                <a:latin typeface="+mn-lt"/>
              </a:rPr>
              <a:t>the target concept is an axis parallel rectangle</a:t>
            </a:r>
            <a:r>
              <a:rPr lang="en-US" sz="2000" u="none" dirty="0">
                <a:solidFill>
                  <a:srgbClr val="3366CC"/>
                </a:solidFill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Rectangles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113</a:t>
            </a:fld>
            <a:endParaRPr lang="en-US"/>
          </a:p>
        </p:txBody>
      </p:sp>
      <p:sp>
        <p:nvSpPr>
          <p:cNvPr id="282628" name="Rectangle 4"/>
          <p:cNvSpPr>
            <a:spLocks noChangeArrowheads="1"/>
          </p:cNvSpPr>
          <p:nvPr/>
        </p:nvSpPr>
        <p:spPr bwMode="auto">
          <a:xfrm>
            <a:off x="2438400" y="2332037"/>
            <a:ext cx="44196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2629" name="Line 5"/>
          <p:cNvSpPr>
            <a:spLocks noChangeShapeType="1"/>
          </p:cNvSpPr>
          <p:nvPr/>
        </p:nvSpPr>
        <p:spPr bwMode="auto">
          <a:xfrm>
            <a:off x="2438400" y="4922837"/>
            <a:ext cx="541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2630" name="Line 6"/>
          <p:cNvSpPr>
            <a:spLocks noChangeShapeType="1"/>
          </p:cNvSpPr>
          <p:nvPr/>
        </p:nvSpPr>
        <p:spPr bwMode="auto">
          <a:xfrm flipV="1">
            <a:off x="2438400" y="1798637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30" name="Text Box 7"/>
          <p:cNvSpPr txBox="1">
            <a:spLocks noChangeArrowheads="1"/>
          </p:cNvSpPr>
          <p:nvPr/>
        </p:nvSpPr>
        <p:spPr bwMode="auto">
          <a:xfrm>
            <a:off x="7680325" y="482441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6331" name="Text Box 8"/>
          <p:cNvSpPr txBox="1">
            <a:spLocks noChangeArrowheads="1"/>
          </p:cNvSpPr>
          <p:nvPr/>
        </p:nvSpPr>
        <p:spPr bwMode="auto">
          <a:xfrm>
            <a:off x="2057400" y="164306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Y</a:t>
            </a:r>
          </a:p>
        </p:txBody>
      </p:sp>
      <p:sp>
        <p:nvSpPr>
          <p:cNvPr id="56332" name="Text Box 9"/>
          <p:cNvSpPr txBox="1">
            <a:spLocks noChangeArrowheads="1"/>
          </p:cNvSpPr>
          <p:nvPr/>
        </p:nvSpPr>
        <p:spPr bwMode="auto">
          <a:xfrm>
            <a:off x="5943600" y="2557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6333" name="Text Box 10"/>
          <p:cNvSpPr txBox="1">
            <a:spLocks noChangeArrowheads="1"/>
          </p:cNvSpPr>
          <p:nvPr/>
        </p:nvSpPr>
        <p:spPr bwMode="auto">
          <a:xfrm>
            <a:off x="57150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82635" name="Rectangle 11"/>
          <p:cNvSpPr>
            <a:spLocks noChangeArrowheads="1"/>
          </p:cNvSpPr>
          <p:nvPr/>
        </p:nvSpPr>
        <p:spPr bwMode="auto">
          <a:xfrm>
            <a:off x="5791200" y="2713037"/>
            <a:ext cx="457200" cy="5334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56335" name="Text Box 12"/>
          <p:cNvSpPr txBox="1">
            <a:spLocks noChangeArrowheads="1"/>
          </p:cNvSpPr>
          <p:nvPr/>
        </p:nvSpPr>
        <p:spPr bwMode="auto">
          <a:xfrm>
            <a:off x="1828800" y="3243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CC3333"/>
                </a:solidFill>
                <a:latin typeface="Courier"/>
                <a:cs typeface="Courier"/>
              </a:rPr>
              <a:t>-</a:t>
            </a:r>
          </a:p>
        </p:txBody>
      </p:sp>
      <p:sp>
        <p:nvSpPr>
          <p:cNvPr id="56336" name="Text Box 13"/>
          <p:cNvSpPr txBox="1">
            <a:spLocks noChangeArrowheads="1"/>
          </p:cNvSpPr>
          <p:nvPr/>
        </p:nvSpPr>
        <p:spPr bwMode="auto">
          <a:xfrm>
            <a:off x="5029200" y="41576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6337" name="Text Box 14"/>
          <p:cNvSpPr txBox="1">
            <a:spLocks noChangeArrowheads="1"/>
          </p:cNvSpPr>
          <p:nvPr/>
        </p:nvSpPr>
        <p:spPr bwMode="auto">
          <a:xfrm>
            <a:off x="2514600" y="4310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82639" name="Rectangle 15"/>
          <p:cNvSpPr>
            <a:spLocks noChangeArrowheads="1"/>
          </p:cNvSpPr>
          <p:nvPr/>
        </p:nvSpPr>
        <p:spPr bwMode="auto">
          <a:xfrm>
            <a:off x="2667000" y="2713037"/>
            <a:ext cx="3581400" cy="19050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457200" y="1109662"/>
            <a:ext cx="6972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solidFill>
                  <a:srgbClr val="3366CC"/>
                </a:solidFill>
                <a:latin typeface="+mn-lt"/>
              </a:rPr>
              <a:t>Assume </a:t>
            </a:r>
            <a:r>
              <a:rPr lang="en-US" sz="2400" u="none" dirty="0">
                <a:solidFill>
                  <a:srgbClr val="3366CC"/>
                </a:solidFill>
                <a:latin typeface="+mn-lt"/>
              </a:rPr>
              <a:t>the target concept is an axis parallel rectangle</a:t>
            </a:r>
            <a:r>
              <a:rPr lang="en-US" sz="2000" u="none" dirty="0">
                <a:solidFill>
                  <a:srgbClr val="3366CC"/>
                </a:solidFill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Rectangles</a:t>
            </a:r>
          </a:p>
        </p:txBody>
      </p:sp>
      <p:sp>
        <p:nvSpPr>
          <p:cNvPr id="283652" name="Rectangle 4"/>
          <p:cNvSpPr>
            <a:spLocks noChangeArrowheads="1"/>
          </p:cNvSpPr>
          <p:nvPr/>
        </p:nvSpPr>
        <p:spPr bwMode="auto">
          <a:xfrm>
            <a:off x="2438400" y="2332037"/>
            <a:ext cx="44196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3653" name="Line 5"/>
          <p:cNvSpPr>
            <a:spLocks noChangeShapeType="1"/>
          </p:cNvSpPr>
          <p:nvPr/>
        </p:nvSpPr>
        <p:spPr bwMode="auto">
          <a:xfrm>
            <a:off x="2438400" y="4922837"/>
            <a:ext cx="541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3654" name="Line 6"/>
          <p:cNvSpPr>
            <a:spLocks noChangeShapeType="1"/>
          </p:cNvSpPr>
          <p:nvPr/>
        </p:nvSpPr>
        <p:spPr bwMode="auto">
          <a:xfrm flipV="1">
            <a:off x="2438400" y="1798637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54" name="Text Box 7"/>
          <p:cNvSpPr txBox="1">
            <a:spLocks noChangeArrowheads="1"/>
          </p:cNvSpPr>
          <p:nvPr/>
        </p:nvSpPr>
        <p:spPr bwMode="auto">
          <a:xfrm>
            <a:off x="7680325" y="482441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7355" name="Text Box 8"/>
          <p:cNvSpPr txBox="1">
            <a:spLocks noChangeArrowheads="1"/>
          </p:cNvSpPr>
          <p:nvPr/>
        </p:nvSpPr>
        <p:spPr bwMode="auto">
          <a:xfrm>
            <a:off x="2057400" y="164306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Y</a:t>
            </a:r>
          </a:p>
        </p:txBody>
      </p:sp>
      <p:sp>
        <p:nvSpPr>
          <p:cNvPr id="57356" name="Text Box 9"/>
          <p:cNvSpPr txBox="1">
            <a:spLocks noChangeArrowheads="1"/>
          </p:cNvSpPr>
          <p:nvPr/>
        </p:nvSpPr>
        <p:spPr bwMode="auto">
          <a:xfrm>
            <a:off x="5943600" y="2557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 dirty="0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7357" name="Text Box 10"/>
          <p:cNvSpPr txBox="1">
            <a:spLocks noChangeArrowheads="1"/>
          </p:cNvSpPr>
          <p:nvPr/>
        </p:nvSpPr>
        <p:spPr bwMode="auto">
          <a:xfrm>
            <a:off x="57150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83659" name="Rectangle 11"/>
          <p:cNvSpPr>
            <a:spLocks noChangeArrowheads="1"/>
          </p:cNvSpPr>
          <p:nvPr/>
        </p:nvSpPr>
        <p:spPr bwMode="auto">
          <a:xfrm>
            <a:off x="5791200" y="2713037"/>
            <a:ext cx="457200" cy="5334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59" name="Text Box 12"/>
          <p:cNvSpPr txBox="1">
            <a:spLocks noChangeArrowheads="1"/>
          </p:cNvSpPr>
          <p:nvPr/>
        </p:nvSpPr>
        <p:spPr bwMode="auto">
          <a:xfrm>
            <a:off x="1828800" y="3243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CC3333"/>
                </a:solidFill>
                <a:latin typeface="Courier"/>
                <a:cs typeface="Courier"/>
              </a:rPr>
              <a:t>-</a:t>
            </a:r>
          </a:p>
        </p:txBody>
      </p:sp>
      <p:sp>
        <p:nvSpPr>
          <p:cNvPr id="57360" name="Text Box 13"/>
          <p:cNvSpPr txBox="1">
            <a:spLocks noChangeArrowheads="1"/>
          </p:cNvSpPr>
          <p:nvPr/>
        </p:nvSpPr>
        <p:spPr bwMode="auto">
          <a:xfrm>
            <a:off x="5029200" y="41576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7361" name="Text Box 14"/>
          <p:cNvSpPr txBox="1">
            <a:spLocks noChangeArrowheads="1"/>
          </p:cNvSpPr>
          <p:nvPr/>
        </p:nvSpPr>
        <p:spPr bwMode="auto">
          <a:xfrm>
            <a:off x="2514600" y="4310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83663" name="Rectangle 15"/>
          <p:cNvSpPr>
            <a:spLocks noChangeArrowheads="1"/>
          </p:cNvSpPr>
          <p:nvPr/>
        </p:nvSpPr>
        <p:spPr bwMode="auto">
          <a:xfrm>
            <a:off x="2667000" y="2713037"/>
            <a:ext cx="3581400" cy="19050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63" name="Text Box 16"/>
          <p:cNvSpPr txBox="1">
            <a:spLocks noChangeArrowheads="1"/>
          </p:cNvSpPr>
          <p:nvPr/>
        </p:nvSpPr>
        <p:spPr bwMode="auto">
          <a:xfrm>
            <a:off x="2743200" y="3167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7364" name="Text Box 17"/>
          <p:cNvSpPr txBox="1">
            <a:spLocks noChangeArrowheads="1"/>
          </p:cNvSpPr>
          <p:nvPr/>
        </p:nvSpPr>
        <p:spPr bwMode="auto">
          <a:xfrm>
            <a:off x="3733800" y="4081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7365" name="Text Box 18"/>
          <p:cNvSpPr txBox="1">
            <a:spLocks noChangeArrowheads="1"/>
          </p:cNvSpPr>
          <p:nvPr/>
        </p:nvSpPr>
        <p:spPr bwMode="auto">
          <a:xfrm>
            <a:off x="2514600" y="4310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7366" name="Text Box 19"/>
          <p:cNvSpPr txBox="1">
            <a:spLocks noChangeArrowheads="1"/>
          </p:cNvSpPr>
          <p:nvPr/>
        </p:nvSpPr>
        <p:spPr bwMode="auto">
          <a:xfrm>
            <a:off x="25908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7367" name="Text Box 20"/>
          <p:cNvSpPr txBox="1">
            <a:spLocks noChangeArrowheads="1"/>
          </p:cNvSpPr>
          <p:nvPr/>
        </p:nvSpPr>
        <p:spPr bwMode="auto">
          <a:xfrm>
            <a:off x="3276600" y="4005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7368" name="Text Box 21"/>
          <p:cNvSpPr txBox="1">
            <a:spLocks noChangeArrowheads="1"/>
          </p:cNvSpPr>
          <p:nvPr/>
        </p:nvSpPr>
        <p:spPr bwMode="auto">
          <a:xfrm>
            <a:off x="2743200" y="42338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457200" y="1109662"/>
            <a:ext cx="6972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solidFill>
                  <a:srgbClr val="3366CC"/>
                </a:solidFill>
                <a:latin typeface="+mn-lt"/>
              </a:rPr>
              <a:t>Assume </a:t>
            </a:r>
            <a:r>
              <a:rPr lang="en-US" sz="2400" u="none" dirty="0">
                <a:solidFill>
                  <a:srgbClr val="3366CC"/>
                </a:solidFill>
                <a:latin typeface="+mn-lt"/>
              </a:rPr>
              <a:t>the target concept is an axis parallel rectangle</a:t>
            </a:r>
            <a:r>
              <a:rPr lang="en-US" sz="2000" u="none" dirty="0">
                <a:solidFill>
                  <a:srgbClr val="3366CC"/>
                </a:solidFill>
                <a:latin typeface="+mn-lt"/>
              </a:rPr>
              <a:t> 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7CDFC7A8-433E-E14A-894A-E046AA9BD6B3}" type="slidenum">
              <a:rPr lang="en-US" smtClean="0"/>
              <a:t>114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Rectangles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115</a:t>
            </a:fld>
            <a:endParaRPr lang="en-US"/>
          </a:p>
        </p:txBody>
      </p:sp>
      <p:sp>
        <p:nvSpPr>
          <p:cNvPr id="284676" name="Rectangle 4"/>
          <p:cNvSpPr>
            <a:spLocks noChangeArrowheads="1"/>
          </p:cNvSpPr>
          <p:nvPr/>
        </p:nvSpPr>
        <p:spPr bwMode="auto">
          <a:xfrm>
            <a:off x="2438400" y="2332037"/>
            <a:ext cx="44196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4677" name="Line 5"/>
          <p:cNvSpPr>
            <a:spLocks noChangeShapeType="1"/>
          </p:cNvSpPr>
          <p:nvPr/>
        </p:nvSpPr>
        <p:spPr bwMode="auto">
          <a:xfrm>
            <a:off x="2438400" y="4922837"/>
            <a:ext cx="541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4678" name="Line 6"/>
          <p:cNvSpPr>
            <a:spLocks noChangeShapeType="1"/>
          </p:cNvSpPr>
          <p:nvPr/>
        </p:nvSpPr>
        <p:spPr bwMode="auto">
          <a:xfrm flipV="1">
            <a:off x="2438400" y="1798637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378" name="Text Box 7"/>
          <p:cNvSpPr txBox="1">
            <a:spLocks noChangeArrowheads="1"/>
          </p:cNvSpPr>
          <p:nvPr/>
        </p:nvSpPr>
        <p:spPr bwMode="auto">
          <a:xfrm>
            <a:off x="7680325" y="482441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8379" name="Text Box 8"/>
          <p:cNvSpPr txBox="1">
            <a:spLocks noChangeArrowheads="1"/>
          </p:cNvSpPr>
          <p:nvPr/>
        </p:nvSpPr>
        <p:spPr bwMode="auto">
          <a:xfrm>
            <a:off x="2057400" y="164306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Y</a:t>
            </a:r>
          </a:p>
        </p:txBody>
      </p:sp>
      <p:sp>
        <p:nvSpPr>
          <p:cNvPr id="58380" name="Text Box 9"/>
          <p:cNvSpPr txBox="1">
            <a:spLocks noChangeArrowheads="1"/>
          </p:cNvSpPr>
          <p:nvPr/>
        </p:nvSpPr>
        <p:spPr bwMode="auto">
          <a:xfrm>
            <a:off x="5943600" y="2557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8381" name="Text Box 10"/>
          <p:cNvSpPr txBox="1">
            <a:spLocks noChangeArrowheads="1"/>
          </p:cNvSpPr>
          <p:nvPr/>
        </p:nvSpPr>
        <p:spPr bwMode="auto">
          <a:xfrm>
            <a:off x="57150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84683" name="Rectangle 11"/>
          <p:cNvSpPr>
            <a:spLocks noChangeArrowheads="1"/>
          </p:cNvSpPr>
          <p:nvPr/>
        </p:nvSpPr>
        <p:spPr bwMode="auto">
          <a:xfrm>
            <a:off x="5791200" y="2713037"/>
            <a:ext cx="457200" cy="5334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58383" name="Text Box 12"/>
          <p:cNvSpPr txBox="1">
            <a:spLocks noChangeArrowheads="1"/>
          </p:cNvSpPr>
          <p:nvPr/>
        </p:nvSpPr>
        <p:spPr bwMode="auto">
          <a:xfrm>
            <a:off x="1828800" y="3243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CC3333"/>
                </a:solidFill>
                <a:latin typeface="Courier"/>
                <a:cs typeface="Courier"/>
              </a:rPr>
              <a:t>-</a:t>
            </a:r>
          </a:p>
        </p:txBody>
      </p:sp>
      <p:sp>
        <p:nvSpPr>
          <p:cNvPr id="58384" name="Text Box 13"/>
          <p:cNvSpPr txBox="1">
            <a:spLocks noChangeArrowheads="1"/>
          </p:cNvSpPr>
          <p:nvPr/>
        </p:nvSpPr>
        <p:spPr bwMode="auto">
          <a:xfrm>
            <a:off x="5029200" y="41576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8385" name="Text Box 14"/>
          <p:cNvSpPr txBox="1">
            <a:spLocks noChangeArrowheads="1"/>
          </p:cNvSpPr>
          <p:nvPr/>
        </p:nvSpPr>
        <p:spPr bwMode="auto">
          <a:xfrm>
            <a:off x="2514600" y="4310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84687" name="Rectangle 15"/>
          <p:cNvSpPr>
            <a:spLocks noChangeArrowheads="1"/>
          </p:cNvSpPr>
          <p:nvPr/>
        </p:nvSpPr>
        <p:spPr bwMode="auto">
          <a:xfrm>
            <a:off x="2667000" y="2713037"/>
            <a:ext cx="3581400" cy="19050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58387" name="Text Box 16"/>
          <p:cNvSpPr txBox="1">
            <a:spLocks noChangeArrowheads="1"/>
          </p:cNvSpPr>
          <p:nvPr/>
        </p:nvSpPr>
        <p:spPr bwMode="auto">
          <a:xfrm>
            <a:off x="2743200" y="3167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8388" name="Text Box 17"/>
          <p:cNvSpPr txBox="1">
            <a:spLocks noChangeArrowheads="1"/>
          </p:cNvSpPr>
          <p:nvPr/>
        </p:nvSpPr>
        <p:spPr bwMode="auto">
          <a:xfrm>
            <a:off x="3733800" y="4081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8389" name="Text Box 18"/>
          <p:cNvSpPr txBox="1">
            <a:spLocks noChangeArrowheads="1"/>
          </p:cNvSpPr>
          <p:nvPr/>
        </p:nvSpPr>
        <p:spPr bwMode="auto">
          <a:xfrm>
            <a:off x="2514600" y="4310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8390" name="Text Box 19"/>
          <p:cNvSpPr txBox="1">
            <a:spLocks noChangeArrowheads="1"/>
          </p:cNvSpPr>
          <p:nvPr/>
        </p:nvSpPr>
        <p:spPr bwMode="auto">
          <a:xfrm>
            <a:off x="25908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8391" name="Text Box 20"/>
          <p:cNvSpPr txBox="1">
            <a:spLocks noChangeArrowheads="1"/>
          </p:cNvSpPr>
          <p:nvPr/>
        </p:nvSpPr>
        <p:spPr bwMode="auto">
          <a:xfrm>
            <a:off x="3276600" y="4005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8392" name="Text Box 21"/>
          <p:cNvSpPr txBox="1">
            <a:spLocks noChangeArrowheads="1"/>
          </p:cNvSpPr>
          <p:nvPr/>
        </p:nvSpPr>
        <p:spPr bwMode="auto">
          <a:xfrm>
            <a:off x="2743200" y="42338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8393" name="Text Box 22"/>
          <p:cNvSpPr txBox="1">
            <a:spLocks noChangeArrowheads="1"/>
          </p:cNvSpPr>
          <p:nvPr/>
        </p:nvSpPr>
        <p:spPr bwMode="auto">
          <a:xfrm>
            <a:off x="6324600" y="2557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457200" y="1109662"/>
            <a:ext cx="6972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solidFill>
                  <a:srgbClr val="3366CC"/>
                </a:solidFill>
                <a:latin typeface="+mn-lt"/>
              </a:rPr>
              <a:t>Assume </a:t>
            </a:r>
            <a:r>
              <a:rPr lang="en-US" sz="2400" u="none" dirty="0">
                <a:solidFill>
                  <a:srgbClr val="3366CC"/>
                </a:solidFill>
                <a:latin typeface="+mn-lt"/>
              </a:rPr>
              <a:t>the target concept is an axis parallel rectangle</a:t>
            </a:r>
            <a:r>
              <a:rPr lang="en-US" sz="2000" u="none" dirty="0">
                <a:solidFill>
                  <a:srgbClr val="3366CC"/>
                </a:solidFill>
                <a:latin typeface="+mn-lt"/>
              </a:rPr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Rectangles</a:t>
            </a:r>
          </a:p>
        </p:txBody>
      </p:sp>
      <p:sp>
        <p:nvSpPr>
          <p:cNvPr id="28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116</a:t>
            </a:fld>
            <a:endParaRPr lang="en-US"/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2438400" y="2332037"/>
            <a:ext cx="44196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285701" name="Line 5"/>
          <p:cNvSpPr>
            <a:spLocks noChangeShapeType="1"/>
          </p:cNvSpPr>
          <p:nvPr/>
        </p:nvSpPr>
        <p:spPr bwMode="auto">
          <a:xfrm>
            <a:off x="2438400" y="4922837"/>
            <a:ext cx="541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5702" name="Line 6"/>
          <p:cNvSpPr>
            <a:spLocks noChangeShapeType="1"/>
          </p:cNvSpPr>
          <p:nvPr/>
        </p:nvSpPr>
        <p:spPr bwMode="auto">
          <a:xfrm flipV="1">
            <a:off x="2438400" y="1798637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402" name="Text Box 7"/>
          <p:cNvSpPr txBox="1">
            <a:spLocks noChangeArrowheads="1"/>
          </p:cNvSpPr>
          <p:nvPr/>
        </p:nvSpPr>
        <p:spPr bwMode="auto">
          <a:xfrm>
            <a:off x="7680325" y="482441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9403" name="Text Box 8"/>
          <p:cNvSpPr txBox="1">
            <a:spLocks noChangeArrowheads="1"/>
          </p:cNvSpPr>
          <p:nvPr/>
        </p:nvSpPr>
        <p:spPr bwMode="auto">
          <a:xfrm>
            <a:off x="2057400" y="1643062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Y</a:t>
            </a:r>
          </a:p>
        </p:txBody>
      </p:sp>
      <p:sp>
        <p:nvSpPr>
          <p:cNvPr id="59404" name="Text Box 9"/>
          <p:cNvSpPr txBox="1">
            <a:spLocks noChangeArrowheads="1"/>
          </p:cNvSpPr>
          <p:nvPr/>
        </p:nvSpPr>
        <p:spPr bwMode="auto">
          <a:xfrm>
            <a:off x="5943600" y="2557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9405" name="Text Box 10"/>
          <p:cNvSpPr txBox="1">
            <a:spLocks noChangeArrowheads="1"/>
          </p:cNvSpPr>
          <p:nvPr/>
        </p:nvSpPr>
        <p:spPr bwMode="auto">
          <a:xfrm>
            <a:off x="57150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85707" name="Rectangle 11"/>
          <p:cNvSpPr>
            <a:spLocks noChangeArrowheads="1"/>
          </p:cNvSpPr>
          <p:nvPr/>
        </p:nvSpPr>
        <p:spPr bwMode="auto">
          <a:xfrm>
            <a:off x="5791200" y="2713037"/>
            <a:ext cx="457200" cy="5334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59407" name="Text Box 12"/>
          <p:cNvSpPr txBox="1">
            <a:spLocks noChangeArrowheads="1"/>
          </p:cNvSpPr>
          <p:nvPr/>
        </p:nvSpPr>
        <p:spPr bwMode="auto">
          <a:xfrm>
            <a:off x="1828800" y="3243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 dirty="0">
                <a:solidFill>
                  <a:schemeClr val="accent2"/>
                </a:solidFill>
                <a:latin typeface="Courier"/>
                <a:cs typeface="Courier"/>
              </a:rPr>
              <a:t>-</a:t>
            </a:r>
          </a:p>
        </p:txBody>
      </p:sp>
      <p:sp>
        <p:nvSpPr>
          <p:cNvPr id="59408" name="Text Box 13"/>
          <p:cNvSpPr txBox="1">
            <a:spLocks noChangeArrowheads="1"/>
          </p:cNvSpPr>
          <p:nvPr/>
        </p:nvSpPr>
        <p:spPr bwMode="auto">
          <a:xfrm>
            <a:off x="5029200" y="41576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9409" name="Text Box 14"/>
          <p:cNvSpPr txBox="1">
            <a:spLocks noChangeArrowheads="1"/>
          </p:cNvSpPr>
          <p:nvPr/>
        </p:nvSpPr>
        <p:spPr bwMode="auto">
          <a:xfrm>
            <a:off x="2514600" y="4310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85711" name="Rectangle 15"/>
          <p:cNvSpPr>
            <a:spLocks noChangeArrowheads="1"/>
          </p:cNvSpPr>
          <p:nvPr/>
        </p:nvSpPr>
        <p:spPr bwMode="auto">
          <a:xfrm>
            <a:off x="2667000" y="2713037"/>
            <a:ext cx="3581400" cy="190500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59411" name="Text Box 16"/>
          <p:cNvSpPr txBox="1">
            <a:spLocks noChangeArrowheads="1"/>
          </p:cNvSpPr>
          <p:nvPr/>
        </p:nvSpPr>
        <p:spPr bwMode="auto">
          <a:xfrm>
            <a:off x="2743200" y="3167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9412" name="Text Box 17"/>
          <p:cNvSpPr txBox="1">
            <a:spLocks noChangeArrowheads="1"/>
          </p:cNvSpPr>
          <p:nvPr/>
        </p:nvSpPr>
        <p:spPr bwMode="auto">
          <a:xfrm>
            <a:off x="3733800" y="4081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9413" name="Text Box 18"/>
          <p:cNvSpPr txBox="1">
            <a:spLocks noChangeArrowheads="1"/>
          </p:cNvSpPr>
          <p:nvPr/>
        </p:nvSpPr>
        <p:spPr bwMode="auto">
          <a:xfrm>
            <a:off x="2514600" y="43100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9414" name="Text Box 19"/>
          <p:cNvSpPr txBox="1">
            <a:spLocks noChangeArrowheads="1"/>
          </p:cNvSpPr>
          <p:nvPr/>
        </p:nvSpPr>
        <p:spPr bwMode="auto">
          <a:xfrm>
            <a:off x="2590800" y="2938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9415" name="Text Box 20"/>
          <p:cNvSpPr txBox="1">
            <a:spLocks noChangeArrowheads="1"/>
          </p:cNvSpPr>
          <p:nvPr/>
        </p:nvSpPr>
        <p:spPr bwMode="auto">
          <a:xfrm>
            <a:off x="3276600" y="40052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9416" name="Text Box 21"/>
          <p:cNvSpPr txBox="1">
            <a:spLocks noChangeArrowheads="1"/>
          </p:cNvSpPr>
          <p:nvPr/>
        </p:nvSpPr>
        <p:spPr bwMode="auto">
          <a:xfrm>
            <a:off x="2743200" y="42338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59417" name="Text Box 22"/>
          <p:cNvSpPr txBox="1">
            <a:spLocks noChangeArrowheads="1"/>
          </p:cNvSpPr>
          <p:nvPr/>
        </p:nvSpPr>
        <p:spPr bwMode="auto">
          <a:xfrm>
            <a:off x="6324600" y="2557462"/>
            <a:ext cx="3693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3366CC"/>
                </a:solidFill>
                <a:latin typeface="Courier"/>
                <a:cs typeface="Courier"/>
              </a:rPr>
              <a:t>+</a:t>
            </a:r>
          </a:p>
        </p:txBody>
      </p:sp>
      <p:sp>
        <p:nvSpPr>
          <p:cNvPr id="285719" name="Rectangle 23"/>
          <p:cNvSpPr>
            <a:spLocks noChangeArrowheads="1"/>
          </p:cNvSpPr>
          <p:nvPr/>
        </p:nvSpPr>
        <p:spPr bwMode="auto">
          <a:xfrm>
            <a:off x="2667000" y="2636837"/>
            <a:ext cx="3962400" cy="1981200"/>
          </a:xfrm>
          <a:prstGeom prst="rect">
            <a:avLst/>
          </a:prstGeom>
          <a:noFill/>
          <a:ln w="571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457200" y="1109662"/>
            <a:ext cx="6972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solidFill>
                  <a:srgbClr val="3366CC"/>
                </a:solidFill>
                <a:latin typeface="+mn-lt"/>
              </a:rPr>
              <a:t>Assume </a:t>
            </a:r>
            <a:r>
              <a:rPr lang="en-US" sz="2400" u="none" dirty="0">
                <a:solidFill>
                  <a:srgbClr val="3366CC"/>
                </a:solidFill>
                <a:latin typeface="+mn-lt"/>
              </a:rPr>
              <a:t>the target concept is an axis parallel rectangle</a:t>
            </a:r>
            <a:r>
              <a:rPr lang="en-US" sz="2000" u="none" dirty="0">
                <a:solidFill>
                  <a:srgbClr val="3366CC"/>
                </a:solidFill>
                <a:latin typeface="+mn-lt"/>
              </a:rPr>
              <a:t> </a:t>
            </a: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609600" y="5180919"/>
            <a:ext cx="5844418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u="none" dirty="0" smtClean="0">
                <a:latin typeface="+mn-lt"/>
              </a:rPr>
              <a:t>Will we be able to learn the target rectangle?</a:t>
            </a:r>
          </a:p>
          <a:p>
            <a:endParaRPr lang="en-US" sz="2400" u="none" dirty="0">
              <a:latin typeface="+mn-lt"/>
            </a:endParaRPr>
          </a:p>
          <a:p>
            <a:r>
              <a:rPr lang="en-US" sz="2400" i="1" u="none" dirty="0" smtClean="0">
                <a:latin typeface="+mn-lt"/>
              </a:rPr>
              <a:t>Can we come close?</a:t>
            </a:r>
            <a:endParaRPr lang="en-US" sz="2000" i="1" u="none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5987" y="5263578"/>
            <a:ext cx="7739363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/>
              <a:t>Key observation: Despite there are infinite # hypothesis </a:t>
            </a:r>
          </a:p>
          <a:p>
            <a:r>
              <a:rPr lang="en-US" sz="2600" dirty="0" smtClean="0"/>
              <a:t>The blue &amp; red rectangles have the same predictions</a:t>
            </a:r>
            <a:endParaRPr lang="en-US" sz="2600" dirty="0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2573342" y="2435225"/>
            <a:ext cx="4622795" cy="2405465"/>
          </a:xfrm>
          <a:prstGeom prst="rect">
            <a:avLst/>
          </a:prstGeom>
          <a:noFill/>
          <a:ln w="57150">
            <a:solidFill>
              <a:srgbClr val="3C58A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3366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think about expressivity of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117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80974" y="3489336"/>
            <a:ext cx="91106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Suppose we have two points. </a:t>
            </a:r>
          </a:p>
          <a:p>
            <a:pPr algn="ctr"/>
            <a:r>
              <a:rPr lang="en-US" sz="2400" dirty="0" smtClean="0"/>
              <a:t>Can linear classifiers correctly classify any labeling of these points?</a:t>
            </a:r>
            <a:endParaRPr lang="en-US" sz="2400" dirty="0"/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3780971" y="1690689"/>
            <a:ext cx="1104900" cy="1546860"/>
            <a:chOff x="624" y="3456"/>
            <a:chExt cx="240" cy="336"/>
          </a:xfrm>
        </p:grpSpPr>
        <p:sp>
          <p:nvSpPr>
            <p:cNvPr id="5" name="Oval 16"/>
            <p:cNvSpPr>
              <a:spLocks noChangeArrowheads="1"/>
            </p:cNvSpPr>
            <p:nvPr/>
          </p:nvSpPr>
          <p:spPr bwMode="auto">
            <a:xfrm>
              <a:off x="816" y="3744"/>
              <a:ext cx="48" cy="48"/>
            </a:xfrm>
            <a:prstGeom prst="ellipse">
              <a:avLst/>
            </a:prstGeom>
            <a:ln>
              <a:headEnd/>
              <a:tailEnd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Oval 24"/>
            <p:cNvSpPr>
              <a:spLocks noChangeArrowheads="1"/>
            </p:cNvSpPr>
            <p:nvPr/>
          </p:nvSpPr>
          <p:spPr bwMode="auto">
            <a:xfrm>
              <a:off x="624" y="3456"/>
              <a:ext cx="48" cy="48"/>
            </a:xfrm>
            <a:prstGeom prst="ellipse">
              <a:avLst/>
            </a:prstGeom>
            <a:ln>
              <a:headEnd/>
              <a:tailEnd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600075" y="4805363"/>
            <a:ext cx="7734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Linear </a:t>
            </a:r>
            <a:r>
              <a:rPr lang="en-US" sz="2400" dirty="0"/>
              <a:t>functions are expressive enough to </a:t>
            </a:r>
            <a:r>
              <a:rPr lang="en-US" sz="2400" b="1" i="1" dirty="0">
                <a:solidFill>
                  <a:srgbClr val="3366CC"/>
                </a:solidFill>
              </a:rPr>
              <a:t>shatter</a:t>
            </a:r>
            <a:r>
              <a:rPr lang="en-US" sz="2400" dirty="0">
                <a:solidFill>
                  <a:srgbClr val="3366CC"/>
                </a:solidFill>
              </a:rPr>
              <a:t> 2</a:t>
            </a:r>
            <a:r>
              <a:rPr lang="en-US" sz="2400" dirty="0"/>
              <a:t> </a:t>
            </a:r>
            <a:r>
              <a:rPr lang="en-US" sz="2400" dirty="0" smtClean="0"/>
              <a:t>points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0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2222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Let’s think about expressivity of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118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219074" y="4592390"/>
            <a:ext cx="91106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Suppose we have two points. </a:t>
            </a:r>
          </a:p>
          <a:p>
            <a:pPr algn="ctr"/>
            <a:r>
              <a:rPr lang="en-US" sz="2400" dirty="0" smtClean="0"/>
              <a:t>Can linear classifiers correctly classify any labeling of these points?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561975" y="5908417"/>
            <a:ext cx="7734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Linear </a:t>
            </a:r>
            <a:r>
              <a:rPr lang="en-US" sz="2400" dirty="0"/>
              <a:t>functions are expressive enough to </a:t>
            </a:r>
            <a:r>
              <a:rPr lang="en-US" sz="2400" b="1" i="1" dirty="0">
                <a:solidFill>
                  <a:srgbClr val="3366CC"/>
                </a:solidFill>
              </a:rPr>
              <a:t>shatter</a:t>
            </a:r>
            <a:r>
              <a:rPr lang="en-US" sz="2400" dirty="0">
                <a:solidFill>
                  <a:srgbClr val="3366CC"/>
                </a:solidFill>
              </a:rPr>
              <a:t> 2</a:t>
            </a:r>
            <a:r>
              <a:rPr lang="en-US" sz="2400" dirty="0"/>
              <a:t> </a:t>
            </a:r>
            <a:r>
              <a:rPr lang="en-US" sz="2400" dirty="0" smtClean="0"/>
              <a:t>points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752031" y="2192815"/>
            <a:ext cx="8139557" cy="1945193"/>
            <a:chOff x="809265" y="1255412"/>
            <a:chExt cx="6907404" cy="1358902"/>
          </a:xfrm>
        </p:grpSpPr>
        <p:grpSp>
          <p:nvGrpSpPr>
            <p:cNvPr id="10" name="Group 26"/>
            <p:cNvGrpSpPr>
              <a:grpSpLocks/>
            </p:cNvGrpSpPr>
            <p:nvPr/>
          </p:nvGrpSpPr>
          <p:grpSpPr bwMode="auto">
            <a:xfrm>
              <a:off x="809265" y="1547513"/>
              <a:ext cx="1141413" cy="744538"/>
              <a:chOff x="428" y="3420"/>
              <a:chExt cx="719" cy="469"/>
            </a:xfrm>
          </p:grpSpPr>
          <p:sp>
            <p:nvSpPr>
              <p:cNvPr id="25" name="Oval 16"/>
              <p:cNvSpPr>
                <a:spLocks noChangeArrowheads="1"/>
              </p:cNvSpPr>
              <p:nvPr/>
            </p:nvSpPr>
            <p:spPr bwMode="auto">
              <a:xfrm>
                <a:off x="816" y="3744"/>
                <a:ext cx="48" cy="48"/>
              </a:xfrm>
              <a:prstGeom prst="ellipse">
                <a:avLst/>
              </a:prstGeom>
              <a:ln>
                <a:headEnd/>
                <a:tailEnd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Oval 24"/>
              <p:cNvSpPr>
                <a:spLocks noChangeArrowheads="1"/>
              </p:cNvSpPr>
              <p:nvPr/>
            </p:nvSpPr>
            <p:spPr bwMode="auto">
              <a:xfrm>
                <a:off x="624" y="3456"/>
                <a:ext cx="48" cy="48"/>
              </a:xfrm>
              <a:prstGeom prst="ellipse">
                <a:avLst/>
              </a:prstGeom>
              <a:ln>
                <a:headEnd/>
                <a:tailEnd/>
              </a:ln>
              <a:ex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Line 25"/>
              <p:cNvSpPr>
                <a:spLocks noChangeShapeType="1"/>
              </p:cNvSpPr>
              <p:nvPr/>
            </p:nvSpPr>
            <p:spPr bwMode="auto">
              <a:xfrm flipV="1">
                <a:off x="428" y="3420"/>
                <a:ext cx="719" cy="469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4821533" y="1642763"/>
              <a:ext cx="1203325" cy="706438"/>
              <a:chOff x="384" y="3456"/>
              <a:chExt cx="758" cy="445"/>
            </a:xfrm>
          </p:grpSpPr>
          <p:sp>
            <p:nvSpPr>
              <p:cNvPr id="21" name="Oval 16"/>
              <p:cNvSpPr>
                <a:spLocks noChangeArrowheads="1"/>
              </p:cNvSpPr>
              <p:nvPr/>
            </p:nvSpPr>
            <p:spPr bwMode="auto">
              <a:xfrm>
                <a:off x="816" y="3744"/>
                <a:ext cx="48" cy="48"/>
              </a:xfrm>
              <a:prstGeom prst="ellipse">
                <a:avLst/>
              </a:prstGeom>
              <a:ln>
                <a:headEnd/>
                <a:tailEnd/>
              </a:ln>
              <a:ex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Oval 24"/>
              <p:cNvSpPr>
                <a:spLocks noChangeArrowheads="1"/>
              </p:cNvSpPr>
              <p:nvPr/>
            </p:nvSpPr>
            <p:spPr bwMode="auto">
              <a:xfrm>
                <a:off x="624" y="3456"/>
                <a:ext cx="48" cy="48"/>
              </a:xfrm>
              <a:prstGeom prst="ellipse">
                <a:avLst/>
              </a:prstGeom>
              <a:ln>
                <a:headEnd/>
                <a:tailEnd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3366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 flipV="1">
                <a:off x="384" y="3480"/>
                <a:ext cx="758" cy="421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" name="Group 26"/>
            <p:cNvGrpSpPr>
              <a:grpSpLocks/>
            </p:cNvGrpSpPr>
            <p:nvPr/>
          </p:nvGrpSpPr>
          <p:grpSpPr bwMode="auto">
            <a:xfrm>
              <a:off x="2780474" y="1255412"/>
              <a:ext cx="1219200" cy="1093788"/>
              <a:chOff x="403" y="3456"/>
              <a:chExt cx="768" cy="689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auto">
              <a:xfrm>
                <a:off x="816" y="3744"/>
                <a:ext cx="48" cy="48"/>
              </a:xfrm>
              <a:prstGeom prst="ellipse">
                <a:avLst/>
              </a:prstGeom>
              <a:ln>
                <a:headEnd/>
                <a:tailEnd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Oval 24"/>
              <p:cNvSpPr>
                <a:spLocks noChangeArrowheads="1"/>
              </p:cNvSpPr>
              <p:nvPr/>
            </p:nvSpPr>
            <p:spPr bwMode="auto">
              <a:xfrm>
                <a:off x="624" y="3456"/>
                <a:ext cx="48" cy="48"/>
              </a:xfrm>
              <a:prstGeom prst="ellipse">
                <a:avLst/>
              </a:prstGeom>
              <a:ln>
                <a:headEnd/>
                <a:tailEnd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Line 25"/>
              <p:cNvSpPr>
                <a:spLocks noChangeShapeType="1"/>
              </p:cNvSpPr>
              <p:nvPr/>
            </p:nvSpPr>
            <p:spPr bwMode="auto">
              <a:xfrm flipV="1">
                <a:off x="403" y="3724"/>
                <a:ext cx="768" cy="421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" name="Group 26"/>
            <p:cNvGrpSpPr>
              <a:grpSpLocks/>
            </p:cNvGrpSpPr>
            <p:nvPr/>
          </p:nvGrpSpPr>
          <p:grpSpPr bwMode="auto">
            <a:xfrm>
              <a:off x="6759406" y="1680862"/>
              <a:ext cx="957263" cy="933452"/>
              <a:chOff x="261" y="3204"/>
              <a:chExt cx="603" cy="588"/>
            </a:xfrm>
          </p:grpSpPr>
          <p:sp>
            <p:nvSpPr>
              <p:cNvPr id="15" name="Oval 16"/>
              <p:cNvSpPr>
                <a:spLocks noChangeArrowheads="1"/>
              </p:cNvSpPr>
              <p:nvPr/>
            </p:nvSpPr>
            <p:spPr bwMode="auto">
              <a:xfrm>
                <a:off x="816" y="3744"/>
                <a:ext cx="48" cy="48"/>
              </a:xfrm>
              <a:prstGeom prst="ellipse">
                <a:avLst/>
              </a:prstGeom>
              <a:ln>
                <a:headEnd/>
                <a:tailEnd/>
              </a:ln>
              <a:ex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6" name="Oval 24"/>
              <p:cNvSpPr>
                <a:spLocks noChangeArrowheads="1"/>
              </p:cNvSpPr>
              <p:nvPr/>
            </p:nvSpPr>
            <p:spPr bwMode="auto">
              <a:xfrm>
                <a:off x="624" y="3456"/>
                <a:ext cx="48" cy="48"/>
              </a:xfrm>
              <a:prstGeom prst="ellipse">
                <a:avLst/>
              </a:prstGeom>
              <a:ln>
                <a:headEnd/>
                <a:tailEnd/>
              </a:ln>
              <a:ex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Line 25"/>
              <p:cNvSpPr>
                <a:spLocks noChangeShapeType="1"/>
              </p:cNvSpPr>
              <p:nvPr/>
            </p:nvSpPr>
            <p:spPr bwMode="auto">
              <a:xfrm flipV="1">
                <a:off x="261" y="3204"/>
                <a:ext cx="603" cy="421"/>
              </a:xfrm>
              <a:prstGeom prst="line">
                <a:avLst/>
              </a:prstGeom>
              <a:ln>
                <a:headEnd/>
                <a:tailEnd/>
              </a:ln>
              <a:ex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Shattering</a:t>
            </a:r>
          </a:p>
        </p:txBody>
      </p:sp>
      <p:sp>
        <p:nvSpPr>
          <p:cNvPr id="331792" name="Oval 16"/>
          <p:cNvSpPr>
            <a:spLocks noChangeArrowheads="1"/>
          </p:cNvSpPr>
          <p:nvPr/>
        </p:nvSpPr>
        <p:spPr bwMode="auto">
          <a:xfrm>
            <a:off x="29718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793" name="Oval 17"/>
          <p:cNvSpPr>
            <a:spLocks noChangeArrowheads="1"/>
          </p:cNvSpPr>
          <p:nvPr/>
        </p:nvSpPr>
        <p:spPr bwMode="auto">
          <a:xfrm>
            <a:off x="3124200" y="2133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794" name="Oval 18"/>
          <p:cNvSpPr>
            <a:spLocks noChangeArrowheads="1"/>
          </p:cNvSpPr>
          <p:nvPr/>
        </p:nvSpPr>
        <p:spPr bwMode="auto">
          <a:xfrm>
            <a:off x="5867400" y="2590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795" name="Oval 19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796" name="Oval 20"/>
          <p:cNvSpPr>
            <a:spLocks noChangeArrowheads="1"/>
          </p:cNvSpPr>
          <p:nvPr/>
        </p:nvSpPr>
        <p:spPr bwMode="auto">
          <a:xfrm>
            <a:off x="26670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797" name="Oval 21"/>
          <p:cNvSpPr>
            <a:spLocks noChangeArrowheads="1"/>
          </p:cNvSpPr>
          <p:nvPr/>
        </p:nvSpPr>
        <p:spPr bwMode="auto">
          <a:xfrm>
            <a:off x="4572000" y="2743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798" name="Oval 22"/>
          <p:cNvSpPr>
            <a:spLocks noChangeArrowheads="1"/>
          </p:cNvSpPr>
          <p:nvPr/>
        </p:nvSpPr>
        <p:spPr bwMode="auto">
          <a:xfrm>
            <a:off x="3886200" y="3733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799" name="Oval 23"/>
          <p:cNvSpPr>
            <a:spLocks noChangeArrowheads="1"/>
          </p:cNvSpPr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800" name="Oval 24"/>
          <p:cNvSpPr>
            <a:spLocks noChangeArrowheads="1"/>
          </p:cNvSpPr>
          <p:nvPr/>
        </p:nvSpPr>
        <p:spPr bwMode="auto">
          <a:xfrm>
            <a:off x="4191000" y="2057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801" name="Oval 25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802" name="Oval 26"/>
          <p:cNvSpPr>
            <a:spLocks noChangeArrowheads="1"/>
          </p:cNvSpPr>
          <p:nvPr/>
        </p:nvSpPr>
        <p:spPr bwMode="auto">
          <a:xfrm>
            <a:off x="4495800" y="3505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803" name="Oval 27"/>
          <p:cNvSpPr>
            <a:spLocks noChangeArrowheads="1"/>
          </p:cNvSpPr>
          <p:nvPr/>
        </p:nvSpPr>
        <p:spPr bwMode="auto">
          <a:xfrm>
            <a:off x="5105400" y="2971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804" name="Oval 28"/>
          <p:cNvSpPr>
            <a:spLocks noChangeArrowheads="1"/>
          </p:cNvSpPr>
          <p:nvPr/>
        </p:nvSpPr>
        <p:spPr bwMode="auto">
          <a:xfrm>
            <a:off x="4800600" y="3810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1805" name="Oval 29"/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7CDFC7A8-433E-E14A-894A-E046AA9BD6B3}" type="slidenum">
              <a:rPr lang="en-US" smtClean="0"/>
              <a:t>119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155" y="2530157"/>
            <a:ext cx="7226934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Shattering</a:t>
            </a:r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7CDFC7A8-433E-E14A-894A-E046AA9BD6B3}" type="slidenum">
              <a:rPr lang="en-US" smtClean="0"/>
              <a:t>120</a:t>
            </a:fld>
            <a:endParaRPr lang="en-US"/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9718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3124200" y="2133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5867400" y="2590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Oval 20"/>
          <p:cNvSpPr>
            <a:spLocks noChangeArrowheads="1"/>
          </p:cNvSpPr>
          <p:nvPr/>
        </p:nvSpPr>
        <p:spPr bwMode="auto">
          <a:xfrm>
            <a:off x="26670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21"/>
          <p:cNvSpPr>
            <a:spLocks noChangeArrowheads="1"/>
          </p:cNvSpPr>
          <p:nvPr/>
        </p:nvSpPr>
        <p:spPr bwMode="auto">
          <a:xfrm>
            <a:off x="4572000" y="2743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22"/>
          <p:cNvSpPr>
            <a:spLocks noChangeArrowheads="1"/>
          </p:cNvSpPr>
          <p:nvPr/>
        </p:nvSpPr>
        <p:spPr bwMode="auto">
          <a:xfrm>
            <a:off x="3886200" y="3733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3"/>
          <p:cNvSpPr>
            <a:spLocks noChangeArrowheads="1"/>
          </p:cNvSpPr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24"/>
          <p:cNvSpPr>
            <a:spLocks noChangeArrowheads="1"/>
          </p:cNvSpPr>
          <p:nvPr/>
        </p:nvSpPr>
        <p:spPr bwMode="auto">
          <a:xfrm>
            <a:off x="4191000" y="2057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25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6"/>
          <p:cNvSpPr>
            <a:spLocks noChangeArrowheads="1"/>
          </p:cNvSpPr>
          <p:nvPr/>
        </p:nvSpPr>
        <p:spPr bwMode="auto">
          <a:xfrm>
            <a:off x="4495800" y="3505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27"/>
          <p:cNvSpPr>
            <a:spLocks noChangeArrowheads="1"/>
          </p:cNvSpPr>
          <p:nvPr/>
        </p:nvSpPr>
        <p:spPr bwMode="auto">
          <a:xfrm>
            <a:off x="5105400" y="2971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28"/>
          <p:cNvSpPr>
            <a:spLocks noChangeArrowheads="1"/>
          </p:cNvSpPr>
          <p:nvPr/>
        </p:nvSpPr>
        <p:spPr bwMode="auto">
          <a:xfrm>
            <a:off x="4800600" y="3810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29"/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3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Shattering</a:t>
            </a:r>
          </a:p>
        </p:txBody>
      </p:sp>
      <p:sp>
        <p:nvSpPr>
          <p:cNvPr id="332817" name="Line 17"/>
          <p:cNvSpPr>
            <a:spLocks noChangeShapeType="1"/>
          </p:cNvSpPr>
          <p:nvPr/>
        </p:nvSpPr>
        <p:spPr bwMode="auto">
          <a:xfrm rot="17629589">
            <a:off x="1447800" y="3200400"/>
            <a:ext cx="5791200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7CDFC7A8-433E-E14A-894A-E046AA9BD6B3}" type="slidenum">
              <a:rPr lang="en-US" smtClean="0"/>
              <a:t>121</a:t>
            </a:fld>
            <a:endParaRPr lang="en-US"/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29718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3124200" y="2133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5867400" y="2590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Oval 20"/>
          <p:cNvSpPr>
            <a:spLocks noChangeArrowheads="1"/>
          </p:cNvSpPr>
          <p:nvPr/>
        </p:nvSpPr>
        <p:spPr bwMode="auto">
          <a:xfrm>
            <a:off x="26670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21"/>
          <p:cNvSpPr>
            <a:spLocks noChangeArrowheads="1"/>
          </p:cNvSpPr>
          <p:nvPr/>
        </p:nvSpPr>
        <p:spPr bwMode="auto">
          <a:xfrm>
            <a:off x="4572000" y="2743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22"/>
          <p:cNvSpPr>
            <a:spLocks noChangeArrowheads="1"/>
          </p:cNvSpPr>
          <p:nvPr/>
        </p:nvSpPr>
        <p:spPr bwMode="auto">
          <a:xfrm>
            <a:off x="3886200" y="3733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3"/>
          <p:cNvSpPr>
            <a:spLocks noChangeArrowheads="1"/>
          </p:cNvSpPr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24"/>
          <p:cNvSpPr>
            <a:spLocks noChangeArrowheads="1"/>
          </p:cNvSpPr>
          <p:nvPr/>
        </p:nvSpPr>
        <p:spPr bwMode="auto">
          <a:xfrm>
            <a:off x="4191000" y="2057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25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6"/>
          <p:cNvSpPr>
            <a:spLocks noChangeArrowheads="1"/>
          </p:cNvSpPr>
          <p:nvPr/>
        </p:nvSpPr>
        <p:spPr bwMode="auto">
          <a:xfrm>
            <a:off x="4495800" y="3505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27"/>
          <p:cNvSpPr>
            <a:spLocks noChangeArrowheads="1"/>
          </p:cNvSpPr>
          <p:nvPr/>
        </p:nvSpPr>
        <p:spPr bwMode="auto">
          <a:xfrm>
            <a:off x="5105400" y="2971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28"/>
          <p:cNvSpPr>
            <a:spLocks noChangeArrowheads="1"/>
          </p:cNvSpPr>
          <p:nvPr/>
        </p:nvSpPr>
        <p:spPr bwMode="auto">
          <a:xfrm>
            <a:off x="4800600" y="3810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29"/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Shattering</a:t>
            </a:r>
          </a:p>
        </p:txBody>
      </p:sp>
      <p:sp>
        <p:nvSpPr>
          <p:cNvPr id="333841" name="Line 17"/>
          <p:cNvSpPr>
            <a:spLocks noChangeShapeType="1"/>
          </p:cNvSpPr>
          <p:nvPr/>
        </p:nvSpPr>
        <p:spPr bwMode="auto">
          <a:xfrm>
            <a:off x="609600" y="3657600"/>
            <a:ext cx="7772400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7CDFC7A8-433E-E14A-894A-E046AA9BD6B3}" type="slidenum">
              <a:rPr lang="en-US" smtClean="0"/>
              <a:t>122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5747" y="4900748"/>
            <a:ext cx="8784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particular labeling of the points can not be separated by </a:t>
            </a:r>
            <a:r>
              <a:rPr lang="en-US" sz="2400" i="1" dirty="0" smtClean="0">
                <a:solidFill>
                  <a:srgbClr val="3366CC"/>
                </a:solidFill>
              </a:rPr>
              <a:t>any</a:t>
            </a:r>
            <a:r>
              <a:rPr lang="en-US" sz="2400" dirty="0" smtClean="0"/>
              <a:t> line</a:t>
            </a:r>
            <a:endParaRPr lang="en-US" sz="2400" dirty="0"/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29718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3124200" y="2133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18"/>
          <p:cNvSpPr>
            <a:spLocks noChangeArrowheads="1"/>
          </p:cNvSpPr>
          <p:nvPr/>
        </p:nvSpPr>
        <p:spPr bwMode="auto">
          <a:xfrm>
            <a:off x="5867400" y="2590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20"/>
          <p:cNvSpPr>
            <a:spLocks noChangeArrowheads="1"/>
          </p:cNvSpPr>
          <p:nvPr/>
        </p:nvSpPr>
        <p:spPr bwMode="auto">
          <a:xfrm>
            <a:off x="26670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4572000" y="2743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22"/>
          <p:cNvSpPr>
            <a:spLocks noChangeArrowheads="1"/>
          </p:cNvSpPr>
          <p:nvPr/>
        </p:nvSpPr>
        <p:spPr bwMode="auto">
          <a:xfrm>
            <a:off x="3886200" y="3733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23"/>
          <p:cNvSpPr>
            <a:spLocks noChangeArrowheads="1"/>
          </p:cNvSpPr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24"/>
          <p:cNvSpPr>
            <a:spLocks noChangeArrowheads="1"/>
          </p:cNvSpPr>
          <p:nvPr/>
        </p:nvSpPr>
        <p:spPr bwMode="auto">
          <a:xfrm>
            <a:off x="4191000" y="2057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25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26"/>
          <p:cNvSpPr>
            <a:spLocks noChangeArrowheads="1"/>
          </p:cNvSpPr>
          <p:nvPr/>
        </p:nvSpPr>
        <p:spPr bwMode="auto">
          <a:xfrm>
            <a:off x="4495800" y="3505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5105400" y="2971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Oval 28"/>
          <p:cNvSpPr>
            <a:spLocks noChangeArrowheads="1"/>
          </p:cNvSpPr>
          <p:nvPr/>
        </p:nvSpPr>
        <p:spPr bwMode="auto">
          <a:xfrm>
            <a:off x="4800600" y="3810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Shattering</a:t>
            </a:r>
          </a:p>
        </p:txBody>
      </p:sp>
      <p:sp>
        <p:nvSpPr>
          <p:cNvPr id="333842" name="Line 18"/>
          <p:cNvSpPr>
            <a:spLocks noChangeShapeType="1"/>
          </p:cNvSpPr>
          <p:nvPr/>
        </p:nvSpPr>
        <p:spPr bwMode="auto">
          <a:xfrm>
            <a:off x="609600" y="3200400"/>
            <a:ext cx="7772400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7CDFC7A8-433E-E14A-894A-E046AA9BD6B3}" type="slidenum">
              <a:rPr lang="en-US" smtClean="0"/>
              <a:t>123</a:t>
            </a:fld>
            <a:endParaRPr lang="en-US"/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29718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3124200" y="2133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18"/>
          <p:cNvSpPr>
            <a:spLocks noChangeArrowheads="1"/>
          </p:cNvSpPr>
          <p:nvPr/>
        </p:nvSpPr>
        <p:spPr bwMode="auto">
          <a:xfrm>
            <a:off x="5867400" y="2590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20"/>
          <p:cNvSpPr>
            <a:spLocks noChangeArrowheads="1"/>
          </p:cNvSpPr>
          <p:nvPr/>
        </p:nvSpPr>
        <p:spPr bwMode="auto">
          <a:xfrm>
            <a:off x="26670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4572000" y="2743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22"/>
          <p:cNvSpPr>
            <a:spLocks noChangeArrowheads="1"/>
          </p:cNvSpPr>
          <p:nvPr/>
        </p:nvSpPr>
        <p:spPr bwMode="auto">
          <a:xfrm>
            <a:off x="3886200" y="3733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23"/>
          <p:cNvSpPr>
            <a:spLocks noChangeArrowheads="1"/>
          </p:cNvSpPr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24"/>
          <p:cNvSpPr>
            <a:spLocks noChangeArrowheads="1"/>
          </p:cNvSpPr>
          <p:nvPr/>
        </p:nvSpPr>
        <p:spPr bwMode="auto">
          <a:xfrm>
            <a:off x="4191000" y="2057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25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26"/>
          <p:cNvSpPr>
            <a:spLocks noChangeArrowheads="1"/>
          </p:cNvSpPr>
          <p:nvPr/>
        </p:nvSpPr>
        <p:spPr bwMode="auto">
          <a:xfrm>
            <a:off x="4495800" y="3505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5105400" y="2971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Oval 28"/>
          <p:cNvSpPr>
            <a:spLocks noChangeArrowheads="1"/>
          </p:cNvSpPr>
          <p:nvPr/>
        </p:nvSpPr>
        <p:spPr bwMode="auto">
          <a:xfrm>
            <a:off x="4800600" y="3810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5747" y="4900748"/>
            <a:ext cx="8784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particular labeling of the points can not be separated by </a:t>
            </a:r>
            <a:r>
              <a:rPr lang="en-US" sz="2400" i="1" dirty="0" smtClean="0">
                <a:solidFill>
                  <a:srgbClr val="3366CC"/>
                </a:solidFill>
              </a:rPr>
              <a:t>any</a:t>
            </a:r>
            <a:r>
              <a:rPr lang="en-US" sz="2400" dirty="0" smtClean="0"/>
              <a:t> line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Shattering</a:t>
            </a:r>
          </a:p>
        </p:txBody>
      </p:sp>
      <p:sp>
        <p:nvSpPr>
          <p:cNvPr id="333843" name="Line 19"/>
          <p:cNvSpPr>
            <a:spLocks noChangeShapeType="1"/>
          </p:cNvSpPr>
          <p:nvPr/>
        </p:nvSpPr>
        <p:spPr bwMode="auto">
          <a:xfrm>
            <a:off x="609600" y="2514600"/>
            <a:ext cx="7772400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7CDFC7A8-433E-E14A-894A-E046AA9BD6B3}" type="slidenum">
              <a:rPr lang="en-US" smtClean="0"/>
              <a:t>124</a:t>
            </a:fld>
            <a:endParaRPr lang="en-US"/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29718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3124200" y="2133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18"/>
          <p:cNvSpPr>
            <a:spLocks noChangeArrowheads="1"/>
          </p:cNvSpPr>
          <p:nvPr/>
        </p:nvSpPr>
        <p:spPr bwMode="auto">
          <a:xfrm>
            <a:off x="5867400" y="2590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20"/>
          <p:cNvSpPr>
            <a:spLocks noChangeArrowheads="1"/>
          </p:cNvSpPr>
          <p:nvPr/>
        </p:nvSpPr>
        <p:spPr bwMode="auto">
          <a:xfrm>
            <a:off x="26670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4572000" y="2743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22"/>
          <p:cNvSpPr>
            <a:spLocks noChangeArrowheads="1"/>
          </p:cNvSpPr>
          <p:nvPr/>
        </p:nvSpPr>
        <p:spPr bwMode="auto">
          <a:xfrm>
            <a:off x="3886200" y="3733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23"/>
          <p:cNvSpPr>
            <a:spLocks noChangeArrowheads="1"/>
          </p:cNvSpPr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24"/>
          <p:cNvSpPr>
            <a:spLocks noChangeArrowheads="1"/>
          </p:cNvSpPr>
          <p:nvPr/>
        </p:nvSpPr>
        <p:spPr bwMode="auto">
          <a:xfrm>
            <a:off x="4191000" y="2057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25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26"/>
          <p:cNvSpPr>
            <a:spLocks noChangeArrowheads="1"/>
          </p:cNvSpPr>
          <p:nvPr/>
        </p:nvSpPr>
        <p:spPr bwMode="auto">
          <a:xfrm>
            <a:off x="4495800" y="3505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5105400" y="2971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Oval 28"/>
          <p:cNvSpPr>
            <a:spLocks noChangeArrowheads="1"/>
          </p:cNvSpPr>
          <p:nvPr/>
        </p:nvSpPr>
        <p:spPr bwMode="auto">
          <a:xfrm>
            <a:off x="4800600" y="3810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5747" y="4900748"/>
            <a:ext cx="8784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particular labeling of the points can not be separated by </a:t>
            </a:r>
            <a:r>
              <a:rPr lang="en-US" sz="2400" i="1" dirty="0" smtClean="0">
                <a:solidFill>
                  <a:srgbClr val="3366CC"/>
                </a:solidFill>
              </a:rPr>
              <a:t>any</a:t>
            </a:r>
            <a:r>
              <a:rPr lang="en-US" sz="2400" dirty="0" smtClean="0"/>
              <a:t> line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8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Shattering</a:t>
            </a:r>
          </a:p>
        </p:txBody>
      </p:sp>
      <p:sp>
        <p:nvSpPr>
          <p:cNvPr id="333844" name="Line 20"/>
          <p:cNvSpPr>
            <a:spLocks noChangeShapeType="1"/>
          </p:cNvSpPr>
          <p:nvPr/>
        </p:nvSpPr>
        <p:spPr bwMode="auto">
          <a:xfrm>
            <a:off x="609600" y="1676400"/>
            <a:ext cx="7772400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7CDFC7A8-433E-E14A-894A-E046AA9BD6B3}" type="slidenum">
              <a:rPr lang="en-US" smtClean="0"/>
              <a:t>125</a:t>
            </a:fld>
            <a:endParaRPr lang="en-US"/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29718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17"/>
          <p:cNvSpPr>
            <a:spLocks noChangeArrowheads="1"/>
          </p:cNvSpPr>
          <p:nvPr/>
        </p:nvSpPr>
        <p:spPr bwMode="auto">
          <a:xfrm>
            <a:off x="3124200" y="2133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18"/>
          <p:cNvSpPr>
            <a:spLocks noChangeArrowheads="1"/>
          </p:cNvSpPr>
          <p:nvPr/>
        </p:nvSpPr>
        <p:spPr bwMode="auto">
          <a:xfrm>
            <a:off x="5867400" y="2590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20"/>
          <p:cNvSpPr>
            <a:spLocks noChangeArrowheads="1"/>
          </p:cNvSpPr>
          <p:nvPr/>
        </p:nvSpPr>
        <p:spPr bwMode="auto">
          <a:xfrm>
            <a:off x="26670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4572000" y="2743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22"/>
          <p:cNvSpPr>
            <a:spLocks noChangeArrowheads="1"/>
          </p:cNvSpPr>
          <p:nvPr/>
        </p:nvSpPr>
        <p:spPr bwMode="auto">
          <a:xfrm>
            <a:off x="3886200" y="3733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23"/>
          <p:cNvSpPr>
            <a:spLocks noChangeArrowheads="1"/>
          </p:cNvSpPr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24"/>
          <p:cNvSpPr>
            <a:spLocks noChangeArrowheads="1"/>
          </p:cNvSpPr>
          <p:nvPr/>
        </p:nvSpPr>
        <p:spPr bwMode="auto">
          <a:xfrm>
            <a:off x="4191000" y="2057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25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26"/>
          <p:cNvSpPr>
            <a:spLocks noChangeArrowheads="1"/>
          </p:cNvSpPr>
          <p:nvPr/>
        </p:nvSpPr>
        <p:spPr bwMode="auto">
          <a:xfrm>
            <a:off x="4495800" y="3505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5105400" y="2971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Oval 28"/>
          <p:cNvSpPr>
            <a:spLocks noChangeArrowheads="1"/>
          </p:cNvSpPr>
          <p:nvPr/>
        </p:nvSpPr>
        <p:spPr bwMode="auto">
          <a:xfrm>
            <a:off x="4800600" y="3810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5747" y="4900748"/>
            <a:ext cx="8784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particular labeling of the points can not be separated by </a:t>
            </a:r>
            <a:r>
              <a:rPr lang="en-US" sz="2400" i="1" dirty="0" smtClean="0">
                <a:solidFill>
                  <a:srgbClr val="3366CC"/>
                </a:solidFill>
              </a:rPr>
              <a:t>any</a:t>
            </a:r>
            <a:r>
              <a:rPr lang="en-US" sz="2400" dirty="0" smtClean="0"/>
              <a:t> line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8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Shattering</a:t>
            </a:r>
          </a:p>
        </p:txBody>
      </p:sp>
      <p:sp>
        <p:nvSpPr>
          <p:cNvPr id="333846" name="Freeform 22"/>
          <p:cNvSpPr>
            <a:spLocks/>
          </p:cNvSpPr>
          <p:nvPr/>
        </p:nvSpPr>
        <p:spPr bwMode="auto">
          <a:xfrm>
            <a:off x="1788884" y="1874155"/>
            <a:ext cx="4851400" cy="2971800"/>
          </a:xfrm>
          <a:custGeom>
            <a:avLst/>
            <a:gdLst>
              <a:gd name="T0" fmla="*/ 0 w 3056"/>
              <a:gd name="T1" fmla="*/ 288 h 1872"/>
              <a:gd name="T2" fmla="*/ 1008 w 3056"/>
              <a:gd name="T3" fmla="*/ 0 h 1872"/>
              <a:gd name="T4" fmla="*/ 1248 w 3056"/>
              <a:gd name="T5" fmla="*/ 288 h 1872"/>
              <a:gd name="T6" fmla="*/ 480 w 3056"/>
              <a:gd name="T7" fmla="*/ 1008 h 1872"/>
              <a:gd name="T8" fmla="*/ 672 w 3056"/>
              <a:gd name="T9" fmla="*/ 1200 h 1872"/>
              <a:gd name="T10" fmla="*/ 960 w 3056"/>
              <a:gd name="T11" fmla="*/ 1056 h 1872"/>
              <a:gd name="T12" fmla="*/ 1296 w 3056"/>
              <a:gd name="T13" fmla="*/ 576 h 1872"/>
              <a:gd name="T14" fmla="*/ 1584 w 3056"/>
              <a:gd name="T15" fmla="*/ 768 h 1872"/>
              <a:gd name="T16" fmla="*/ 1920 w 3056"/>
              <a:gd name="T17" fmla="*/ 768 h 1872"/>
              <a:gd name="T18" fmla="*/ 2544 w 3056"/>
              <a:gd name="T19" fmla="*/ 288 h 1872"/>
              <a:gd name="T20" fmla="*/ 2688 w 3056"/>
              <a:gd name="T21" fmla="*/ 336 h 1872"/>
              <a:gd name="T22" fmla="*/ 3024 w 3056"/>
              <a:gd name="T23" fmla="*/ 432 h 1872"/>
              <a:gd name="T24" fmla="*/ 2496 w 3056"/>
              <a:gd name="T25" fmla="*/ 720 h 1872"/>
              <a:gd name="T26" fmla="*/ 2208 w 3056"/>
              <a:gd name="T27" fmla="*/ 864 h 1872"/>
              <a:gd name="T28" fmla="*/ 2064 w 3056"/>
              <a:gd name="T29" fmla="*/ 1200 h 1872"/>
              <a:gd name="T30" fmla="*/ 1872 w 3056"/>
              <a:gd name="T31" fmla="*/ 1440 h 1872"/>
              <a:gd name="T32" fmla="*/ 1776 w 3056"/>
              <a:gd name="T33" fmla="*/ 1392 h 1872"/>
              <a:gd name="T34" fmla="*/ 1728 w 3056"/>
              <a:gd name="T35" fmla="*/ 1248 h 1872"/>
              <a:gd name="T36" fmla="*/ 1920 w 3056"/>
              <a:gd name="T37" fmla="*/ 1008 h 1872"/>
              <a:gd name="T38" fmla="*/ 1632 w 3056"/>
              <a:gd name="T39" fmla="*/ 960 h 1872"/>
              <a:gd name="T40" fmla="*/ 1104 w 3056"/>
              <a:gd name="T41" fmla="*/ 1104 h 1872"/>
              <a:gd name="T42" fmla="*/ 960 w 3056"/>
              <a:gd name="T43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56" h="1872">
                <a:moveTo>
                  <a:pt x="0" y="288"/>
                </a:moveTo>
                <a:cubicBezTo>
                  <a:pt x="400" y="144"/>
                  <a:pt x="800" y="0"/>
                  <a:pt x="1008" y="0"/>
                </a:cubicBezTo>
                <a:cubicBezTo>
                  <a:pt x="1216" y="0"/>
                  <a:pt x="1336" y="120"/>
                  <a:pt x="1248" y="288"/>
                </a:cubicBezTo>
                <a:cubicBezTo>
                  <a:pt x="1160" y="456"/>
                  <a:pt x="576" y="856"/>
                  <a:pt x="480" y="1008"/>
                </a:cubicBezTo>
                <a:cubicBezTo>
                  <a:pt x="384" y="1160"/>
                  <a:pt x="592" y="1192"/>
                  <a:pt x="672" y="1200"/>
                </a:cubicBezTo>
                <a:cubicBezTo>
                  <a:pt x="752" y="1208"/>
                  <a:pt x="856" y="1160"/>
                  <a:pt x="960" y="1056"/>
                </a:cubicBezTo>
                <a:cubicBezTo>
                  <a:pt x="1064" y="952"/>
                  <a:pt x="1192" y="624"/>
                  <a:pt x="1296" y="576"/>
                </a:cubicBezTo>
                <a:cubicBezTo>
                  <a:pt x="1400" y="528"/>
                  <a:pt x="1480" y="736"/>
                  <a:pt x="1584" y="768"/>
                </a:cubicBezTo>
                <a:cubicBezTo>
                  <a:pt x="1688" y="800"/>
                  <a:pt x="1760" y="848"/>
                  <a:pt x="1920" y="768"/>
                </a:cubicBezTo>
                <a:cubicBezTo>
                  <a:pt x="2080" y="688"/>
                  <a:pt x="2416" y="360"/>
                  <a:pt x="2544" y="288"/>
                </a:cubicBezTo>
                <a:cubicBezTo>
                  <a:pt x="2672" y="216"/>
                  <a:pt x="2608" y="312"/>
                  <a:pt x="2688" y="336"/>
                </a:cubicBezTo>
                <a:cubicBezTo>
                  <a:pt x="2768" y="360"/>
                  <a:pt x="3056" y="368"/>
                  <a:pt x="3024" y="432"/>
                </a:cubicBezTo>
                <a:cubicBezTo>
                  <a:pt x="2992" y="496"/>
                  <a:pt x="2632" y="648"/>
                  <a:pt x="2496" y="720"/>
                </a:cubicBezTo>
                <a:cubicBezTo>
                  <a:pt x="2360" y="792"/>
                  <a:pt x="2280" y="784"/>
                  <a:pt x="2208" y="864"/>
                </a:cubicBezTo>
                <a:cubicBezTo>
                  <a:pt x="2136" y="944"/>
                  <a:pt x="2120" y="1104"/>
                  <a:pt x="2064" y="1200"/>
                </a:cubicBezTo>
                <a:cubicBezTo>
                  <a:pt x="2008" y="1296"/>
                  <a:pt x="1920" y="1408"/>
                  <a:pt x="1872" y="1440"/>
                </a:cubicBezTo>
                <a:cubicBezTo>
                  <a:pt x="1824" y="1472"/>
                  <a:pt x="1800" y="1424"/>
                  <a:pt x="1776" y="1392"/>
                </a:cubicBezTo>
                <a:cubicBezTo>
                  <a:pt x="1752" y="1360"/>
                  <a:pt x="1704" y="1312"/>
                  <a:pt x="1728" y="1248"/>
                </a:cubicBezTo>
                <a:cubicBezTo>
                  <a:pt x="1752" y="1184"/>
                  <a:pt x="1936" y="1056"/>
                  <a:pt x="1920" y="1008"/>
                </a:cubicBezTo>
                <a:cubicBezTo>
                  <a:pt x="1904" y="960"/>
                  <a:pt x="1768" y="944"/>
                  <a:pt x="1632" y="960"/>
                </a:cubicBezTo>
                <a:cubicBezTo>
                  <a:pt x="1496" y="976"/>
                  <a:pt x="1216" y="952"/>
                  <a:pt x="1104" y="1104"/>
                </a:cubicBezTo>
                <a:cubicBezTo>
                  <a:pt x="992" y="1256"/>
                  <a:pt x="984" y="1744"/>
                  <a:pt x="960" y="1872"/>
                </a:cubicBezTo>
              </a:path>
            </a:pathLst>
          </a:custGeom>
          <a:ln>
            <a:headEnd/>
            <a:tailEnd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7CDFC7A8-433E-E14A-894A-E046AA9BD6B3}" type="slidenum">
              <a:rPr lang="en-US" smtClean="0"/>
              <a:t>126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18107" y="4764680"/>
            <a:ext cx="7868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functions are not expressive to shatter fourteen points</a:t>
            </a:r>
          </a:p>
          <a:p>
            <a:endParaRPr lang="en-US" sz="2400" dirty="0"/>
          </a:p>
          <a:p>
            <a:r>
              <a:rPr lang="en-US" sz="2400" dirty="0" smtClean="0"/>
              <a:t>Because there is a labeling that can not be separated by them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58169" y="6125518"/>
            <a:ext cx="7275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Of course, a more complex function could separate them </a:t>
            </a:r>
            <a:endParaRPr lang="en-US" sz="2400" dirty="0"/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9718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3124200" y="2133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Oval 18"/>
          <p:cNvSpPr>
            <a:spLocks noChangeArrowheads="1"/>
          </p:cNvSpPr>
          <p:nvPr/>
        </p:nvSpPr>
        <p:spPr bwMode="auto">
          <a:xfrm>
            <a:off x="5867400" y="2590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0"/>
          <p:cNvSpPr>
            <a:spLocks noChangeArrowheads="1"/>
          </p:cNvSpPr>
          <p:nvPr/>
        </p:nvSpPr>
        <p:spPr bwMode="auto">
          <a:xfrm>
            <a:off x="26670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Oval 21"/>
          <p:cNvSpPr>
            <a:spLocks noChangeArrowheads="1"/>
          </p:cNvSpPr>
          <p:nvPr/>
        </p:nvSpPr>
        <p:spPr bwMode="auto">
          <a:xfrm>
            <a:off x="4572000" y="2743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22"/>
          <p:cNvSpPr>
            <a:spLocks noChangeArrowheads="1"/>
          </p:cNvSpPr>
          <p:nvPr/>
        </p:nvSpPr>
        <p:spPr bwMode="auto">
          <a:xfrm>
            <a:off x="3886200" y="3733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3"/>
          <p:cNvSpPr>
            <a:spLocks noChangeArrowheads="1"/>
          </p:cNvSpPr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Oval 24"/>
          <p:cNvSpPr>
            <a:spLocks noChangeArrowheads="1"/>
          </p:cNvSpPr>
          <p:nvPr/>
        </p:nvSpPr>
        <p:spPr bwMode="auto">
          <a:xfrm>
            <a:off x="4191000" y="2057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Oval 25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Oval 26"/>
          <p:cNvSpPr>
            <a:spLocks noChangeArrowheads="1"/>
          </p:cNvSpPr>
          <p:nvPr/>
        </p:nvSpPr>
        <p:spPr bwMode="auto">
          <a:xfrm>
            <a:off x="4495800" y="35052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Oval 27"/>
          <p:cNvSpPr>
            <a:spLocks noChangeArrowheads="1"/>
          </p:cNvSpPr>
          <p:nvPr/>
        </p:nvSpPr>
        <p:spPr bwMode="auto">
          <a:xfrm>
            <a:off x="5105400" y="29718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28"/>
          <p:cNvSpPr>
            <a:spLocks noChangeArrowheads="1"/>
          </p:cNvSpPr>
          <p:nvPr/>
        </p:nvSpPr>
        <p:spPr bwMode="auto">
          <a:xfrm>
            <a:off x="4800600" y="38100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29"/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ln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Shattering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3366CC"/>
                </a:solidFill>
              </a:rPr>
              <a:t>Definition</a:t>
            </a:r>
            <a:r>
              <a:rPr lang="en-US" sz="2400" dirty="0" smtClean="0"/>
              <a:t>: A </a:t>
            </a:r>
            <a:r>
              <a:rPr lang="en-US" sz="2400" i="1" dirty="0" smtClean="0"/>
              <a:t>set </a:t>
            </a:r>
            <a:r>
              <a:rPr lang="en-US" sz="2400" i="1" dirty="0"/>
              <a:t>S of examples </a:t>
            </a:r>
            <a:r>
              <a:rPr lang="en-US" sz="2400" dirty="0"/>
              <a:t>is </a:t>
            </a:r>
            <a:r>
              <a:rPr lang="en-US" sz="2400" dirty="0">
                <a:solidFill>
                  <a:srgbClr val="3C58AD"/>
                </a:solidFill>
              </a:rPr>
              <a:t>shattered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 a </a:t>
            </a:r>
            <a:r>
              <a:rPr lang="en-US" sz="2400" i="1" dirty="0"/>
              <a:t>set of functions </a:t>
            </a:r>
            <a:r>
              <a:rPr lang="en-US" sz="2400" dirty="0"/>
              <a:t>H if </a:t>
            </a:r>
            <a:r>
              <a:rPr lang="en-US" sz="2400" dirty="0" smtClean="0">
                <a:solidFill>
                  <a:srgbClr val="FF0000"/>
                </a:solidFill>
              </a:rPr>
              <a:t>for </a:t>
            </a:r>
            <a:r>
              <a:rPr lang="en-US" sz="2400" i="1" dirty="0">
                <a:solidFill>
                  <a:srgbClr val="FF0000"/>
                </a:solidFill>
              </a:rPr>
              <a:t>every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partition of the examples in S into positive and negative </a:t>
            </a:r>
            <a:r>
              <a:rPr lang="en-US" sz="2400" dirty="0" smtClean="0"/>
              <a:t>examples </a:t>
            </a:r>
            <a:r>
              <a:rPr lang="en-US" sz="2400" dirty="0" smtClean="0">
                <a:solidFill>
                  <a:srgbClr val="FF0000"/>
                </a:solidFill>
              </a:rPr>
              <a:t>there </a:t>
            </a:r>
            <a:r>
              <a:rPr lang="en-US" sz="2400" dirty="0">
                <a:solidFill>
                  <a:srgbClr val="FF0000"/>
                </a:solidFill>
              </a:rPr>
              <a:t>is </a:t>
            </a:r>
            <a:r>
              <a:rPr lang="en-US" sz="2400" dirty="0"/>
              <a:t>a function in H that gives exactly these labels to the </a:t>
            </a:r>
            <a:r>
              <a:rPr lang="en-US" sz="2400" dirty="0" smtClean="0"/>
              <a:t>examples</a:t>
            </a:r>
            <a:endParaRPr lang="en-US" sz="2400" dirty="0"/>
          </a:p>
          <a:p>
            <a:pPr marL="0" indent="0">
              <a:buNone/>
            </a:pPr>
            <a:endParaRPr lang="en-US" sz="2400" b="1" dirty="0" smtClean="0">
              <a:solidFill>
                <a:srgbClr val="3366CC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3366CC"/>
                </a:solidFill>
              </a:rPr>
              <a:t>Intuition</a:t>
            </a:r>
            <a:r>
              <a:rPr lang="en-US" sz="2400" dirty="0"/>
              <a:t>:  A rich set of functions shatters large sets of </a:t>
            </a:r>
            <a:r>
              <a:rPr lang="en-US" sz="2400" dirty="0" smtClean="0"/>
              <a:t>points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bounded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66CC"/>
                </a:solidFill>
              </a:rPr>
              <a:t>Example 1</a:t>
            </a:r>
            <a:r>
              <a:rPr lang="en-US" dirty="0"/>
              <a:t>: Hypothesis class of left bounded intervals on the real axis: [0,a) for some real number a&gt;0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128</a:t>
            </a:fld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742950" y="3827462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90550" y="3881437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42950" y="3675062"/>
            <a:ext cx="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190750" y="3824287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343150" y="3675062"/>
            <a:ext cx="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19150" y="340518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 dirty="0">
                <a:solidFill>
                  <a:srgbClr val="A50021"/>
                </a:solidFill>
              </a:rPr>
              <a:t>+</a:t>
            </a:r>
            <a:endParaRPr lang="en-US" sz="2400" b="1" u="none" dirty="0">
              <a:solidFill>
                <a:srgbClr val="0000FF"/>
              </a:solidFill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085850" y="340518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352550" y="340518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619250" y="340518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885950" y="340518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717800" y="3405187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2419350" y="3405187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4860925" y="3846512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4708525" y="3900487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4860925" y="3694112"/>
            <a:ext cx="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308725" y="3843337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6461125" y="3694112"/>
            <a:ext cx="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937125" y="342423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5203825" y="342423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5470525" y="342423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5737225" y="342423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6003925" y="342423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505450" y="3881437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6537325" y="3424237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 dirty="0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6718300" y="3881437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0807" y="4719637"/>
            <a:ext cx="8342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333333"/>
                </a:solidFill>
              </a:rPr>
              <a:t>Sets </a:t>
            </a:r>
            <a:r>
              <a:rPr lang="en-US" sz="2400" dirty="0">
                <a:solidFill>
                  <a:srgbClr val="333333"/>
                </a:solidFill>
              </a:rPr>
              <a:t>of </a:t>
            </a:r>
            <a:r>
              <a:rPr lang="en-US" sz="2400" b="1" dirty="0">
                <a:solidFill>
                  <a:srgbClr val="3C58AD"/>
                </a:solidFill>
              </a:rPr>
              <a:t>two</a:t>
            </a:r>
            <a:r>
              <a:rPr lang="en-US" sz="2400" dirty="0">
                <a:solidFill>
                  <a:srgbClr val="3C58AD"/>
                </a:solidFill>
              </a:rPr>
              <a:t> </a:t>
            </a:r>
            <a:r>
              <a:rPr lang="en-US" sz="2400" dirty="0">
                <a:solidFill>
                  <a:srgbClr val="333333"/>
                </a:solidFill>
              </a:rPr>
              <a:t>points </a:t>
            </a:r>
            <a:r>
              <a:rPr lang="en-US" sz="2400" dirty="0">
                <a:solidFill>
                  <a:srgbClr val="C00000"/>
                </a:solidFill>
              </a:rPr>
              <a:t>cannot </a:t>
            </a:r>
            <a:r>
              <a:rPr lang="en-US" sz="2400" dirty="0">
                <a:solidFill>
                  <a:srgbClr val="333333"/>
                </a:solidFill>
              </a:rPr>
              <a:t>be shattered</a:t>
            </a:r>
          </a:p>
          <a:p>
            <a:r>
              <a:rPr lang="en-US" sz="2400" dirty="0" smtClean="0">
                <a:solidFill>
                  <a:srgbClr val="333333"/>
                </a:solidFill>
              </a:rPr>
              <a:t>That is: </a:t>
            </a:r>
            <a:r>
              <a:rPr lang="en-US" sz="2400" dirty="0">
                <a:solidFill>
                  <a:srgbClr val="333333"/>
                </a:solidFill>
              </a:rPr>
              <a:t>given two points, you can label them in such a way </a:t>
            </a:r>
            <a:r>
              <a:rPr lang="en-US" sz="2400" dirty="0" smtClean="0">
                <a:solidFill>
                  <a:srgbClr val="333333"/>
                </a:solidFill>
              </a:rPr>
              <a:t>that </a:t>
            </a:r>
            <a:r>
              <a:rPr lang="en-US" sz="2400" dirty="0">
                <a:solidFill>
                  <a:srgbClr val="333333"/>
                </a:solidFill>
              </a:rPr>
              <a:t>no concept in this class will be consistent with  their </a:t>
            </a:r>
            <a:r>
              <a:rPr lang="en-US" sz="2400" dirty="0" smtClean="0">
                <a:solidFill>
                  <a:srgbClr val="333333"/>
                </a:solidFill>
              </a:rPr>
              <a:t>labeling</a:t>
            </a:r>
            <a:endParaRPr lang="en-US" sz="2400" dirty="0">
              <a:solidFill>
                <a:srgbClr val="333333"/>
              </a:solidFill>
            </a:endParaRPr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66CC"/>
                </a:solidFill>
              </a:rPr>
              <a:t>Example 2</a:t>
            </a:r>
            <a:r>
              <a:rPr lang="en-US" dirty="0"/>
              <a:t>: Hypothesis class is the set of </a:t>
            </a:r>
            <a:r>
              <a:rPr lang="en-US" dirty="0">
                <a:solidFill>
                  <a:srgbClr val="000066"/>
                </a:solidFill>
              </a:rPr>
              <a:t>intervals on the real axis: </a:t>
            </a:r>
            <a:r>
              <a:rPr lang="en-US" dirty="0">
                <a:solidFill>
                  <a:srgbClr val="3C58AD"/>
                </a:solidFill>
              </a:rPr>
              <a:t>[</a:t>
            </a:r>
            <a:r>
              <a:rPr lang="en-US" dirty="0" err="1">
                <a:solidFill>
                  <a:srgbClr val="3C58AD"/>
                </a:solidFill>
              </a:rPr>
              <a:t>a,b</a:t>
            </a:r>
            <a:r>
              <a:rPr lang="en-US" dirty="0">
                <a:solidFill>
                  <a:srgbClr val="3C58AD"/>
                </a:solidFill>
              </a:rPr>
              <a:t>]</a:t>
            </a:r>
            <a:r>
              <a:rPr lang="en-US" dirty="0">
                <a:solidFill>
                  <a:srgbClr val="000066"/>
                </a:solidFill>
              </a:rPr>
              <a:t>,for some real numbers </a:t>
            </a:r>
            <a:r>
              <a:rPr lang="en-US" dirty="0">
                <a:solidFill>
                  <a:srgbClr val="3366CC"/>
                </a:solidFill>
              </a:rPr>
              <a:t>b&gt;a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129</a:t>
            </a:fld>
            <a:endParaRPr 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055461" y="3783239"/>
            <a:ext cx="2667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60261" y="3837214"/>
            <a:ext cx="32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512661" y="3630839"/>
            <a:ext cx="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960461" y="3780064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112861" y="3630839"/>
            <a:ext cx="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588861" y="3360964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855561" y="3360964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122261" y="3360964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2388961" y="3360964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655661" y="3360964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487511" y="3360964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189061" y="3360964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1166586" y="3322864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979261" y="3322864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4981575" y="3720646"/>
            <a:ext cx="2784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5403850" y="3774621"/>
            <a:ext cx="325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 dirty="0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5556250" y="3568246"/>
            <a:ext cx="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7004050" y="3717471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7156450" y="3568246"/>
            <a:ext cx="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5632450" y="3298371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5899150" y="3298371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6165850" y="3298371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6432550" y="3298371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6699250" y="3298371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6200775" y="3755571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7232650" y="3298371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7413625" y="3755571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5168900" y="3298371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4981575" y="3298371"/>
            <a:ext cx="26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0000FF"/>
                </a:solidFill>
              </a:rPr>
              <a:t>-</a:t>
            </a: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4981575" y="3755571"/>
            <a:ext cx="33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u="sng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defRPr sz="1400" u="sng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defRPr sz="1400" u="sng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400" b="1" u="none">
                <a:solidFill>
                  <a:srgbClr val="A50021"/>
                </a:solidFill>
              </a:rPr>
              <a:t>+</a:t>
            </a:r>
            <a:endParaRPr lang="en-US" sz="2400" b="1" u="none">
              <a:solidFill>
                <a:srgbClr val="0000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38200" y="4633544"/>
            <a:ext cx="64887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All sets of one or two points can be shattered</a:t>
            </a:r>
          </a:p>
          <a:p>
            <a:r>
              <a:rPr lang="en-US" sz="2400" dirty="0" smtClean="0"/>
              <a:t>But some sets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3C58AD"/>
                </a:solidFill>
              </a:rPr>
              <a:t>three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points </a:t>
            </a:r>
            <a:r>
              <a:rPr lang="en-US" sz="2400" dirty="0">
                <a:solidFill>
                  <a:schemeClr val="accent2"/>
                </a:solidFill>
              </a:rPr>
              <a:t>cannot</a:t>
            </a:r>
            <a:r>
              <a:rPr lang="en-US" sz="2400" dirty="0"/>
              <a:t> be shattered</a:t>
            </a:r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Boolean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739" y="6649804"/>
            <a:ext cx="232219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and example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885304"/>
            <a:ext cx="8934450" cy="55435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Boolean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6" y="900544"/>
            <a:ext cx="8620125" cy="541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34840" y="1062990"/>
            <a:ext cx="4635957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OR</a:t>
            </a:r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Boolean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6" y="900544"/>
            <a:ext cx="8620125" cy="5410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440" y="68491"/>
            <a:ext cx="7766684" cy="986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114" marR="5080" indent="-1670050">
              <a:lnSpc>
                <a:spcPct val="79200"/>
              </a:lnSpc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Representations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 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sz="4000" spc="-20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­Linear</a:t>
            </a:r>
            <a:r>
              <a:rPr sz="4000" spc="-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8739" y="6649804"/>
            <a:ext cx="180784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example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1117330"/>
            <a:ext cx="9019048" cy="54666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88746" y="3654567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46" y="3654567"/>
                <a:ext cx="41069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548890" y="3531870"/>
            <a:ext cx="6675120" cy="3114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Not XOR</a:t>
            </a:r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440" y="68491"/>
            <a:ext cx="7766684" cy="986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114" marR="5080" indent="-1670050">
              <a:lnSpc>
                <a:spcPct val="79200"/>
              </a:lnSpc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Representations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 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sz="4000" spc="-20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­Linear</a:t>
            </a:r>
            <a:r>
              <a:rPr sz="4000" spc="-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8739" y="6649804"/>
            <a:ext cx="180784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example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1117330"/>
            <a:ext cx="9019048" cy="54666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88746" y="3654567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46" y="3654567"/>
                <a:ext cx="41069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5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Layering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41904" y="1245806"/>
            <a:ext cx="3459231" cy="347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5008" y="1304264"/>
            <a:ext cx="3355441" cy="3324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6367" y="1263530"/>
            <a:ext cx="3462248" cy="311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5008" y="1291805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90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8048" y="1475515"/>
            <a:ext cx="3466401" cy="315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0169" y="1504683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89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3895" y="1679176"/>
            <a:ext cx="3462248" cy="3117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5330" y="1705102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89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13256" y="1105268"/>
            <a:ext cx="1232535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09">
              <a:lnSpc>
                <a:spcPts val="2565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sz="2400" i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2400" i="1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sz="2400" baseline="-20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295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sz="2400" i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2400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sz="2400" baseline="-20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750">
              <a:lnSpc>
                <a:spcPts val="2610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 </a:t>
            </a:r>
            <a:r>
              <a:rPr sz="2400" i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2400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sz="2400" baseline="-20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1120" y="4323803"/>
            <a:ext cx="8746490" cy="187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600" i="1" spc="67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381 </a:t>
            </a:r>
            <a:r>
              <a:rPr sz="3600" i="1" spc="202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3600" i="1" spc="465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67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0520">
              <a:lnSpc>
                <a:spcPts val="2840"/>
              </a:lnSpc>
              <a:spcBef>
                <a:spcPts val="16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× 20 pixel</a:t>
            </a:r>
            <a:r>
              <a:rPr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marL="350520">
              <a:lnSpc>
                <a:spcPts val="2840"/>
              </a:lnSpc>
              <a:tabLst>
                <a:tab pos="1604010" algn="l"/>
              </a:tabLst>
            </a:pPr>
            <a:r>
              <a:rPr sz="2400" i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i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400	10</a:t>
            </a:r>
            <a:r>
              <a:rPr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image is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“unrolled”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</a:t>
            </a:r>
            <a:r>
              <a:rPr sz="28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28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sz="28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sz="2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intensities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4672" y="4368333"/>
            <a:ext cx="3462248" cy="3158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4685" y="4397870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89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07314" y="2770530"/>
            <a:ext cx="1143000" cy="7600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8600"/>
              </a:lnSpc>
            </a:pPr>
            <a:r>
              <a:rPr sz="8800" dirty="0">
                <a:latin typeface="Garamond"/>
                <a:cs typeface="Garamond"/>
              </a:rPr>
              <a:t>...</a:t>
            </a:r>
            <a:endParaRPr sz="8800">
              <a:latin typeface="Garamond"/>
              <a:cs typeface="Garamon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24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2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5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Layering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731851" y="1173238"/>
            <a:ext cx="2239949" cy="2249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923" y="3505200"/>
            <a:ext cx="3137077" cy="3060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9773" y="1222375"/>
            <a:ext cx="4195394" cy="3689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4069" y="4458627"/>
            <a:ext cx="279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12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28025" y="2142550"/>
            <a:ext cx="434975" cy="92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28025" y="3897868"/>
            <a:ext cx="4349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8902" y="4889500"/>
            <a:ext cx="10744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54069" y="1208392"/>
            <a:ext cx="4497070" cy="329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232910">
              <a:lnSpc>
                <a:spcPct val="154900"/>
              </a:lnSpc>
              <a:spcBef>
                <a:spcPts val="475"/>
              </a:spcBef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44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75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8800" y="4458627"/>
            <a:ext cx="13348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00488" y="6096000"/>
            <a:ext cx="411951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Hidden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4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Checkpoint: The bigger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Supervised learning: instances, concepts, and hypotheses</a:t>
            </a:r>
          </a:p>
          <a:p>
            <a:r>
              <a:rPr lang="en-US" sz="2400" dirty="0" smtClean="0"/>
              <a:t>Specific learners</a:t>
            </a:r>
            <a:endParaRPr lang="en-US" sz="2400" dirty="0"/>
          </a:p>
          <a:p>
            <a:pPr lvl="1"/>
            <a:r>
              <a:rPr lang="en-US" sz="2400" dirty="0" smtClean="0"/>
              <a:t>Decision trees </a:t>
            </a:r>
            <a:endParaRPr lang="en-US" sz="2400" dirty="0"/>
          </a:p>
          <a:p>
            <a:pPr lvl="1"/>
            <a:r>
              <a:rPr lang="en-US" sz="2400" dirty="0" smtClean="0"/>
              <a:t>K-NN</a:t>
            </a:r>
          </a:p>
          <a:p>
            <a:pPr lvl="1"/>
            <a:r>
              <a:rPr lang="en-US" sz="2400" dirty="0" smtClean="0"/>
              <a:t>Perceptron</a:t>
            </a:r>
          </a:p>
          <a:p>
            <a:pPr lvl="1"/>
            <a:r>
              <a:rPr lang="en-US" sz="2400" dirty="0" smtClean="0"/>
              <a:t>Logistic regression</a:t>
            </a:r>
            <a:endParaRPr lang="en-US" sz="2400" dirty="0"/>
          </a:p>
          <a:p>
            <a:r>
              <a:rPr lang="en-US" sz="2400" dirty="0" smtClean="0"/>
              <a:t>General ML ideas</a:t>
            </a:r>
          </a:p>
          <a:p>
            <a:pPr lvl="1"/>
            <a:r>
              <a:rPr lang="en-US" sz="2400" dirty="0" smtClean="0"/>
              <a:t>Features as high dimensional vectors</a:t>
            </a:r>
          </a:p>
          <a:p>
            <a:pPr lvl="1"/>
            <a:r>
              <a:rPr lang="en-US" sz="2400" dirty="0" err="1" smtClean="0"/>
              <a:t>Overfitting</a:t>
            </a:r>
            <a:endParaRPr lang="en-US" sz="2400" dirty="0" smtClean="0"/>
          </a:p>
          <a:p>
            <a:pPr lvl="1"/>
            <a:r>
              <a:rPr lang="en-US" sz="2400" dirty="0" smtClean="0"/>
              <a:t>Probabilistic model</a:t>
            </a:r>
          </a:p>
          <a:p>
            <a:endParaRPr lang="en-US" sz="2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4235152" y="2021731"/>
            <a:ext cx="4280198" cy="980004"/>
            <a:chOff x="4187372" y="2421781"/>
            <a:chExt cx="4280198" cy="980004"/>
          </a:xfrm>
        </p:grpSpPr>
        <p:sp>
          <p:nvSpPr>
            <p:cNvPr id="5" name="Rectangle 4"/>
            <p:cNvSpPr/>
            <p:nvPr/>
          </p:nvSpPr>
          <p:spPr>
            <a:xfrm>
              <a:off x="5578927" y="2576067"/>
              <a:ext cx="1070429" cy="6714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Learning algorithm</a:t>
              </a:r>
              <a:endParaRPr lang="en-US" sz="1600" dirty="0"/>
            </a:p>
          </p:txBody>
        </p:sp>
        <p:sp>
          <p:nvSpPr>
            <p:cNvPr id="7" name="Can 6"/>
            <p:cNvSpPr/>
            <p:nvPr/>
          </p:nvSpPr>
          <p:spPr>
            <a:xfrm>
              <a:off x="4187372" y="2421781"/>
              <a:ext cx="847271" cy="980004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Labeled data</a:t>
              </a: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7" idx="4"/>
              <a:endCxn id="5" idx="1"/>
            </p:cNvCxnSpPr>
            <p:nvPr/>
          </p:nvCxnSpPr>
          <p:spPr>
            <a:xfrm>
              <a:off x="5034643" y="2911783"/>
              <a:ext cx="5442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3"/>
              <a:endCxn id="13" idx="1"/>
            </p:cNvCxnSpPr>
            <p:nvPr/>
          </p:nvCxnSpPr>
          <p:spPr>
            <a:xfrm>
              <a:off x="6649356" y="2911783"/>
              <a:ext cx="63137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280727" y="2619395"/>
              <a:ext cx="118684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Hypothesis/</a:t>
              </a:r>
            </a:p>
            <a:p>
              <a:r>
                <a:rPr lang="en-US" sz="1600" dirty="0" smtClean="0"/>
                <a:t>Model h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62093" y="3294000"/>
            <a:ext cx="3576818" cy="369332"/>
            <a:chOff x="4667670" y="3694050"/>
            <a:chExt cx="3576818" cy="369332"/>
          </a:xfrm>
        </p:grpSpPr>
        <p:grpSp>
          <p:nvGrpSpPr>
            <p:cNvPr id="40" name="Group 39"/>
            <p:cNvGrpSpPr/>
            <p:nvPr/>
          </p:nvGrpSpPr>
          <p:grpSpPr>
            <a:xfrm>
              <a:off x="4667670" y="3694050"/>
              <a:ext cx="3576818" cy="369332"/>
              <a:chOff x="4667670" y="3694050"/>
              <a:chExt cx="3576818" cy="36933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470797" y="3709439"/>
                <a:ext cx="292468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h</a:t>
                </a:r>
                <a:endParaRPr lang="en-US" sz="16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667670" y="3694050"/>
                <a:ext cx="1464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New example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101777" y="3694050"/>
                <a:ext cx="1142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Prediction</a:t>
                </a:r>
                <a:endParaRPr lang="en-US" dirty="0"/>
              </a:p>
            </p:txBody>
          </p:sp>
          <p:cxnSp>
            <p:nvCxnSpPr>
              <p:cNvPr id="33" name="Straight Arrow Connector 32"/>
              <p:cNvCxnSpPr>
                <a:stCxn id="31" idx="3"/>
                <a:endCxn id="30" idx="1"/>
              </p:cNvCxnSpPr>
              <p:nvPr/>
            </p:nvCxnSpPr>
            <p:spPr>
              <a:xfrm>
                <a:off x="6132284" y="3878716"/>
                <a:ext cx="33851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Arrow Connector 35"/>
            <p:cNvCxnSpPr>
              <a:stCxn id="30" idx="3"/>
              <a:endCxn id="32" idx="1"/>
            </p:cNvCxnSpPr>
            <p:nvPr/>
          </p:nvCxnSpPr>
          <p:spPr>
            <a:xfrm>
              <a:off x="6763265" y="3878716"/>
              <a:ext cx="33851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27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2773978"/>
            <a:ext cx="591311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r>
              <a:rPr sz="4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5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2476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32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b="51318"/>
          <a:stretch/>
        </p:blipFill>
        <p:spPr>
          <a:xfrm>
            <a:off x="82372" y="902721"/>
            <a:ext cx="9001125" cy="26291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429500" y="1211580"/>
            <a:ext cx="1653997" cy="1497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8650" y="5248486"/>
            <a:ext cx="3943350" cy="1175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126230" y="3086100"/>
                <a:ext cx="927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230" y="3086100"/>
                <a:ext cx="92769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921" r="-197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430" y="2287321"/>
            <a:ext cx="3270590" cy="15975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5844" b="23730"/>
          <a:stretch/>
        </p:blipFill>
        <p:spPr>
          <a:xfrm>
            <a:off x="628650" y="4241271"/>
            <a:ext cx="3611196" cy="177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18" y="3979450"/>
            <a:ext cx="8859682" cy="276636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20389"/>
            <a:ext cx="5908675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5" dirty="0"/>
              <a:t>Stochastic </a:t>
            </a:r>
            <a:r>
              <a:rPr sz="3300" spc="-15" dirty="0"/>
              <a:t>gradient</a:t>
            </a:r>
            <a:r>
              <a:rPr sz="3300" spc="-5" dirty="0"/>
              <a:t> Descent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6143584" y="1311884"/>
            <a:ext cx="772160" cy="353060"/>
          </a:xfrm>
          <a:custGeom>
            <a:avLst/>
            <a:gdLst/>
            <a:ahLst/>
            <a:cxnLst/>
            <a:rect l="l" t="t" r="r" b="b"/>
            <a:pathLst>
              <a:path w="772159" h="353060">
                <a:moveTo>
                  <a:pt x="659198" y="0"/>
                </a:moveTo>
                <a:lnTo>
                  <a:pt x="654175" y="14324"/>
                </a:lnTo>
                <a:lnTo>
                  <a:pt x="674604" y="23190"/>
                </a:lnTo>
                <a:lnTo>
                  <a:pt x="692173" y="35463"/>
                </a:lnTo>
                <a:lnTo>
                  <a:pt x="718729" y="70228"/>
                </a:lnTo>
                <a:lnTo>
                  <a:pt x="734356" y="117132"/>
                </a:lnTo>
                <a:lnTo>
                  <a:pt x="739565" y="174687"/>
                </a:lnTo>
                <a:lnTo>
                  <a:pt x="738257" y="205813"/>
                </a:lnTo>
                <a:lnTo>
                  <a:pt x="727793" y="259483"/>
                </a:lnTo>
                <a:lnTo>
                  <a:pt x="706794" y="301399"/>
                </a:lnTo>
                <a:lnTo>
                  <a:pt x="674842" y="329677"/>
                </a:lnTo>
                <a:lnTo>
                  <a:pt x="654733" y="338584"/>
                </a:lnTo>
                <a:lnTo>
                  <a:pt x="659198" y="352908"/>
                </a:lnTo>
                <a:lnTo>
                  <a:pt x="707334" y="330328"/>
                </a:lnTo>
                <a:lnTo>
                  <a:pt x="742727" y="291237"/>
                </a:lnTo>
                <a:lnTo>
                  <a:pt x="764494" y="238892"/>
                </a:lnTo>
                <a:lnTo>
                  <a:pt x="771749" y="176547"/>
                </a:lnTo>
                <a:lnTo>
                  <a:pt x="769930" y="144194"/>
                </a:lnTo>
                <a:lnTo>
                  <a:pt x="755372" y="86849"/>
                </a:lnTo>
                <a:lnTo>
                  <a:pt x="726502" y="40166"/>
                </a:lnTo>
                <a:lnTo>
                  <a:pt x="684784" y="9238"/>
                </a:lnTo>
                <a:lnTo>
                  <a:pt x="659198" y="0"/>
                </a:lnTo>
                <a:close/>
              </a:path>
              <a:path w="772159" h="353060">
                <a:moveTo>
                  <a:pt x="112551" y="0"/>
                </a:moveTo>
                <a:lnTo>
                  <a:pt x="64530" y="22626"/>
                </a:lnTo>
                <a:lnTo>
                  <a:pt x="29113" y="61856"/>
                </a:lnTo>
                <a:lnTo>
                  <a:pt x="7278" y="114295"/>
                </a:lnTo>
                <a:lnTo>
                  <a:pt x="0" y="176547"/>
                </a:lnTo>
                <a:lnTo>
                  <a:pt x="1813" y="208969"/>
                </a:lnTo>
                <a:lnTo>
                  <a:pt x="16324" y="266315"/>
                </a:lnTo>
                <a:lnTo>
                  <a:pt x="45124" y="312847"/>
                </a:lnTo>
                <a:lnTo>
                  <a:pt x="86889" y="343682"/>
                </a:lnTo>
                <a:lnTo>
                  <a:pt x="112551" y="352908"/>
                </a:lnTo>
                <a:lnTo>
                  <a:pt x="117015" y="338584"/>
                </a:lnTo>
                <a:lnTo>
                  <a:pt x="96906" y="329677"/>
                </a:lnTo>
                <a:lnTo>
                  <a:pt x="79552" y="317282"/>
                </a:lnTo>
                <a:lnTo>
                  <a:pt x="53112" y="282028"/>
                </a:lnTo>
                <a:lnTo>
                  <a:pt x="37415" y="234078"/>
                </a:lnTo>
                <a:lnTo>
                  <a:pt x="32183" y="174687"/>
                </a:lnTo>
                <a:lnTo>
                  <a:pt x="33491" y="144578"/>
                </a:lnTo>
                <a:lnTo>
                  <a:pt x="43956" y="92349"/>
                </a:lnTo>
                <a:lnTo>
                  <a:pt x="64989" y="51142"/>
                </a:lnTo>
                <a:lnTo>
                  <a:pt x="97220" y="23190"/>
                </a:lnTo>
                <a:lnTo>
                  <a:pt x="117574" y="14324"/>
                </a:lnTo>
                <a:lnTo>
                  <a:pt x="112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3328" y="1216215"/>
            <a:ext cx="5885815" cy="279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55065" algn="l"/>
                <a:tab pos="1536065" algn="l"/>
                <a:tab pos="3250565" algn="l"/>
                <a:tab pos="4012565" algn="l"/>
              </a:tabLst>
            </a:pPr>
            <a:r>
              <a:rPr sz="3000" spc="-40" dirty="0">
                <a:latin typeface="Arial"/>
                <a:cs typeface="Arial"/>
              </a:rPr>
              <a:t>Given	</a:t>
            </a:r>
            <a:r>
              <a:rPr sz="3000" spc="-20" dirty="0">
                <a:latin typeface="Arial"/>
                <a:cs typeface="Arial"/>
              </a:rPr>
              <a:t>a	</a:t>
            </a:r>
            <a:r>
              <a:rPr sz="3000" spc="285" dirty="0">
                <a:latin typeface="Arial"/>
                <a:cs typeface="Arial"/>
              </a:rPr>
              <a:t>training	</a:t>
            </a:r>
            <a:r>
              <a:rPr sz="3000" spc="215" dirty="0">
                <a:latin typeface="Arial"/>
                <a:cs typeface="Arial"/>
              </a:rPr>
              <a:t>set	</a:t>
            </a:r>
            <a:r>
              <a:rPr sz="3000" spc="530" dirty="0">
                <a:latin typeface="Arial Unicode MS"/>
                <a:cs typeface="Arial Unicode MS"/>
              </a:rPr>
              <a:t>n </a:t>
            </a:r>
            <a:r>
              <a:rPr sz="3000" spc="484" dirty="0">
                <a:latin typeface="Arial Unicode MS"/>
                <a:cs typeface="Arial Unicode MS"/>
              </a:rPr>
              <a:t>=</a:t>
            </a:r>
            <a:r>
              <a:rPr sz="3000" spc="-370" dirty="0">
                <a:latin typeface="Arial Unicode MS"/>
                <a:cs typeface="Arial Unicode MS"/>
              </a:rPr>
              <a:t> </a:t>
            </a:r>
            <a:r>
              <a:rPr sz="3000" spc="155" dirty="0">
                <a:latin typeface="Arial Unicode MS"/>
                <a:cs typeface="Arial Unicode MS"/>
              </a:rPr>
              <a:t>{ </a:t>
            </a:r>
            <a:r>
              <a:rPr sz="3000" spc="-575" dirty="0">
                <a:latin typeface="Arial Unicode MS"/>
                <a:cs typeface="Arial Unicode MS"/>
              </a:rPr>
              <a:t>m, </a:t>
            </a:r>
            <a:r>
              <a:rPr sz="3000" spc="10" dirty="0">
                <a:latin typeface="Arial Unicode MS"/>
                <a:cs typeface="Arial Unicode MS"/>
              </a:rPr>
              <a:t># </a:t>
            </a:r>
            <a:r>
              <a:rPr sz="3000" spc="155" dirty="0">
                <a:latin typeface="Arial Unicode MS"/>
                <a:cs typeface="Arial Unicode MS"/>
              </a:rPr>
              <a:t>}</a:t>
            </a:r>
            <a:endParaRPr sz="3000">
              <a:latin typeface="Arial Unicode MS"/>
              <a:cs typeface="Arial Unicode MS"/>
            </a:endParaRPr>
          </a:p>
          <a:p>
            <a:pPr marL="622300" indent="-609600">
              <a:lnSpc>
                <a:spcPct val="100000"/>
              </a:lnSpc>
              <a:spcBef>
                <a:spcPts val="585"/>
              </a:spcBef>
              <a:buClr>
                <a:srgbClr val="AFABAB"/>
              </a:buClr>
              <a:buAutoNum type="arabicPeriod"/>
              <a:tabLst>
                <a:tab pos="622300" algn="l"/>
                <a:tab pos="622935" algn="l"/>
              </a:tabLst>
            </a:pPr>
            <a:r>
              <a:rPr sz="2600" spc="350" dirty="0">
                <a:solidFill>
                  <a:srgbClr val="3C58AD"/>
                </a:solidFill>
                <a:latin typeface="Arial"/>
                <a:cs typeface="Arial"/>
              </a:rPr>
              <a:t>Initialize</a:t>
            </a:r>
            <a:r>
              <a:rPr sz="2600" spc="-170" dirty="0">
                <a:solidFill>
                  <a:srgbClr val="3C58AD"/>
                </a:solidFill>
                <a:latin typeface="Arial"/>
                <a:cs typeface="Arial"/>
              </a:rPr>
              <a:t> </a:t>
            </a:r>
            <a:r>
              <a:rPr sz="2600" spc="1325" dirty="0">
                <a:latin typeface="Arial Unicode MS"/>
                <a:cs typeface="Arial Unicode MS"/>
              </a:rPr>
              <a:t>[</a:t>
            </a:r>
            <a:r>
              <a:rPr sz="2600" spc="-20" dirty="0">
                <a:latin typeface="Arial Unicode MS"/>
                <a:cs typeface="Arial Unicode MS"/>
              </a:rPr>
              <a:t> </a:t>
            </a:r>
            <a:r>
              <a:rPr sz="2600" spc="325" dirty="0">
                <a:latin typeface="Arial Unicode MS"/>
                <a:cs typeface="Arial Unicode MS"/>
              </a:rPr>
              <a:t>←</a:t>
            </a:r>
            <a:r>
              <a:rPr sz="2600" spc="-25" dirty="0">
                <a:latin typeface="Arial Unicode MS"/>
                <a:cs typeface="Arial Unicode MS"/>
              </a:rPr>
              <a:t> </a:t>
            </a:r>
            <a:r>
              <a:rPr sz="2600" spc="975" dirty="0">
                <a:latin typeface="Arial Unicode MS"/>
                <a:cs typeface="Arial Unicode MS"/>
              </a:rPr>
              <a:t>i</a:t>
            </a:r>
            <a:r>
              <a:rPr sz="2600" spc="-30" dirty="0">
                <a:latin typeface="Arial Unicode MS"/>
                <a:cs typeface="Arial Unicode MS"/>
              </a:rPr>
              <a:t> </a:t>
            </a:r>
            <a:r>
              <a:rPr sz="2600" spc="190" dirty="0">
                <a:latin typeface="Arial Unicode MS"/>
                <a:cs typeface="Arial Unicode MS"/>
              </a:rPr>
              <a:t>∈</a:t>
            </a:r>
            <a:r>
              <a:rPr sz="2600" spc="-20" dirty="0">
                <a:latin typeface="Arial Unicode MS"/>
                <a:cs typeface="Arial Unicode MS"/>
              </a:rPr>
              <a:t> </a:t>
            </a:r>
            <a:r>
              <a:rPr sz="2600" spc="185" dirty="0">
                <a:latin typeface="Arial Unicode MS"/>
                <a:cs typeface="Arial Unicode MS"/>
              </a:rPr>
              <a:t>ℝ</a:t>
            </a:r>
            <a:r>
              <a:rPr sz="2850" spc="277" baseline="29239" dirty="0">
                <a:latin typeface="Arial Unicode MS"/>
                <a:cs typeface="Arial Unicode MS"/>
              </a:rPr>
              <a:t>5</a:t>
            </a:r>
            <a:endParaRPr sz="2850" baseline="29239">
              <a:latin typeface="Arial Unicode MS"/>
              <a:cs typeface="Arial Unicode MS"/>
            </a:endParaRPr>
          </a:p>
          <a:p>
            <a:pPr marL="622300" indent="-609600">
              <a:lnSpc>
                <a:spcPct val="100000"/>
              </a:lnSpc>
              <a:spcBef>
                <a:spcPts val="509"/>
              </a:spcBef>
              <a:buClr>
                <a:srgbClr val="AFABAB"/>
              </a:buClr>
              <a:buAutoNum type="arabicPeriod"/>
              <a:tabLst>
                <a:tab pos="622300" algn="l"/>
                <a:tab pos="622935" algn="l"/>
                <a:tab pos="1270000" algn="l"/>
                <a:tab pos="2241550" algn="l"/>
              </a:tabLst>
            </a:pPr>
            <a:r>
              <a:rPr sz="3900" spc="37" baseline="1068" dirty="0">
                <a:solidFill>
                  <a:srgbClr val="3C58AD"/>
                </a:solidFill>
                <a:latin typeface="Arial"/>
                <a:cs typeface="Arial"/>
              </a:rPr>
              <a:t>For	</a:t>
            </a:r>
            <a:r>
              <a:rPr sz="3900" spc="-172" baseline="1068" dirty="0">
                <a:latin typeface="Arial"/>
                <a:cs typeface="Arial"/>
              </a:rPr>
              <a:t>epoch	</a:t>
            </a:r>
            <a:r>
              <a:rPr sz="3900" spc="-15" baseline="1068" dirty="0">
                <a:latin typeface="Arial Unicode MS"/>
                <a:cs typeface="Arial Unicode MS"/>
              </a:rPr>
              <a:t>1</a:t>
            </a:r>
            <a:r>
              <a:rPr sz="3900" spc="-742" baseline="1068" dirty="0">
                <a:latin typeface="Arial Unicode MS"/>
                <a:cs typeface="Arial Unicode MS"/>
              </a:rPr>
              <a:t> </a:t>
            </a:r>
            <a:r>
              <a:rPr sz="3900" spc="-967" baseline="1068" dirty="0">
                <a:latin typeface="Arial Unicode MS"/>
                <a:cs typeface="Arial Unicode MS"/>
              </a:rPr>
              <a:t>…   </a:t>
            </a:r>
            <a:r>
              <a:rPr sz="3900" spc="1185" baseline="1068" dirty="0">
                <a:latin typeface="Arial Unicode MS"/>
                <a:cs typeface="Arial Unicode MS"/>
              </a:rPr>
              <a:t>l</a:t>
            </a:r>
            <a:r>
              <a:rPr sz="3900" spc="1185" baseline="1068" dirty="0">
                <a:latin typeface="Arial"/>
                <a:cs typeface="Arial"/>
              </a:rPr>
              <a:t>:</a:t>
            </a:r>
            <a:endParaRPr sz="3900" baseline="1068">
              <a:latin typeface="Arial"/>
              <a:cs typeface="Arial"/>
            </a:endParaRPr>
          </a:p>
          <a:p>
            <a:pPr marL="1308100" indent="-1295400">
              <a:lnSpc>
                <a:spcPct val="100000"/>
              </a:lnSpc>
              <a:spcBef>
                <a:spcPts val="475"/>
              </a:spcBef>
              <a:buClr>
                <a:srgbClr val="AFABAB"/>
              </a:buClr>
              <a:buAutoNum type="arabicPeriod"/>
              <a:tabLst>
                <a:tab pos="1308100" algn="l"/>
                <a:tab pos="1308735" algn="l"/>
                <a:tab pos="1955800" algn="l"/>
                <a:tab pos="2799080" algn="l"/>
                <a:tab pos="3284854" algn="l"/>
              </a:tabLst>
            </a:pPr>
            <a:r>
              <a:rPr sz="2600" spc="25" dirty="0">
                <a:solidFill>
                  <a:srgbClr val="3C58AD"/>
                </a:solidFill>
                <a:latin typeface="Arial"/>
                <a:cs typeface="Arial"/>
              </a:rPr>
              <a:t>For	</a:t>
            </a:r>
            <a:r>
              <a:rPr sz="2600" spc="-320" dirty="0">
                <a:latin typeface="Arial Unicode MS"/>
                <a:cs typeface="Arial Unicode MS"/>
              </a:rPr>
              <a:t>(m,</a:t>
            </a:r>
            <a:r>
              <a:rPr sz="2600" spc="-434" dirty="0">
                <a:latin typeface="Arial Unicode MS"/>
                <a:cs typeface="Arial Unicode MS"/>
              </a:rPr>
              <a:t> </a:t>
            </a:r>
            <a:r>
              <a:rPr sz="2600" spc="50" dirty="0">
                <a:latin typeface="Arial Unicode MS"/>
                <a:cs typeface="Arial Unicode MS"/>
              </a:rPr>
              <a:t>#)	</a:t>
            </a:r>
            <a:r>
              <a:rPr sz="2600" spc="340" dirty="0">
                <a:solidFill>
                  <a:srgbClr val="3C58AD"/>
                </a:solidFill>
                <a:latin typeface="Arial"/>
                <a:cs typeface="Arial"/>
              </a:rPr>
              <a:t>in	</a:t>
            </a:r>
            <a:r>
              <a:rPr sz="2600" spc="610" dirty="0">
                <a:latin typeface="Arial Unicode MS"/>
                <a:cs typeface="Arial Unicode MS"/>
              </a:rPr>
              <a:t>n</a:t>
            </a:r>
            <a:r>
              <a:rPr sz="2600" spc="610" dirty="0"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1993900" indent="-1981200">
              <a:lnSpc>
                <a:spcPct val="100000"/>
              </a:lnSpc>
              <a:spcBef>
                <a:spcPts val="475"/>
              </a:spcBef>
              <a:buClr>
                <a:srgbClr val="AFABAB"/>
              </a:buClr>
              <a:buAutoNum type="arabicPeriod"/>
              <a:tabLst>
                <a:tab pos="1993900" algn="l"/>
                <a:tab pos="1994535" algn="l"/>
                <a:tab pos="3127375" algn="l"/>
              </a:tabLst>
            </a:pPr>
            <a:r>
              <a:rPr sz="2600" spc="-100" dirty="0">
                <a:latin typeface="Arial"/>
                <a:cs typeface="Arial"/>
              </a:rPr>
              <a:t>Update	</a:t>
            </a:r>
            <a:r>
              <a:rPr sz="2600" spc="1055" dirty="0">
                <a:latin typeface="Arial Unicode MS"/>
                <a:cs typeface="Arial Unicode MS"/>
              </a:rPr>
              <a:t>)</a:t>
            </a:r>
            <a:r>
              <a:rPr sz="2600" spc="-95" dirty="0">
                <a:latin typeface="Arial Unicode MS"/>
                <a:cs typeface="Arial Unicode MS"/>
              </a:rPr>
              <a:t> </a:t>
            </a:r>
            <a:r>
              <a:rPr sz="2600" spc="325" dirty="0">
                <a:latin typeface="Arial Unicode MS"/>
                <a:cs typeface="Arial Unicode MS"/>
              </a:rPr>
              <a:t>←</a:t>
            </a:r>
            <a:r>
              <a:rPr sz="2600" spc="-175" dirty="0">
                <a:latin typeface="Arial Unicode MS"/>
                <a:cs typeface="Arial Unicode MS"/>
              </a:rPr>
              <a:t> </a:t>
            </a:r>
            <a:r>
              <a:rPr sz="2600" spc="1055" dirty="0">
                <a:latin typeface="Arial Unicode MS"/>
                <a:cs typeface="Arial Unicode MS"/>
              </a:rPr>
              <a:t>)</a:t>
            </a:r>
            <a:r>
              <a:rPr sz="2600" spc="-229" dirty="0">
                <a:latin typeface="Arial Unicode MS"/>
                <a:cs typeface="Arial Unicode MS"/>
              </a:rPr>
              <a:t> </a:t>
            </a:r>
            <a:r>
              <a:rPr sz="2600" spc="420" dirty="0">
                <a:latin typeface="Arial Unicode MS"/>
                <a:cs typeface="Arial Unicode MS"/>
              </a:rPr>
              <a:t>−</a:t>
            </a:r>
            <a:r>
              <a:rPr sz="2600" spc="-315" dirty="0">
                <a:latin typeface="Arial Unicode MS"/>
                <a:cs typeface="Arial Unicode MS"/>
              </a:rPr>
              <a:t> </a:t>
            </a:r>
            <a:r>
              <a:rPr sz="2600" spc="-1095" dirty="0">
                <a:latin typeface="Arial Unicode MS"/>
                <a:cs typeface="Arial Unicode MS"/>
              </a:rPr>
              <a:t>W</a:t>
            </a:r>
            <a:r>
              <a:rPr sz="2600" spc="-385" dirty="0">
                <a:latin typeface="Arial Unicode MS"/>
                <a:cs typeface="Arial Unicode MS"/>
              </a:rPr>
              <a:t> </a:t>
            </a:r>
            <a:r>
              <a:rPr sz="2600" spc="869" dirty="0">
                <a:latin typeface="Arial Unicode MS"/>
                <a:cs typeface="Arial Unicode MS"/>
              </a:rPr>
              <a:t>]</a:t>
            </a:r>
            <a:r>
              <a:rPr sz="2600" spc="-385" dirty="0">
                <a:latin typeface="Arial Unicode MS"/>
                <a:cs typeface="Arial Unicode MS"/>
              </a:rPr>
              <a:t> </a:t>
            </a:r>
            <a:r>
              <a:rPr sz="2600" spc="180" dirty="0">
                <a:latin typeface="Arial Unicode MS"/>
                <a:cs typeface="Arial Unicode MS"/>
              </a:rPr>
              <a:t>U())</a:t>
            </a:r>
            <a:endParaRPr sz="2600">
              <a:latin typeface="Arial Unicode MS"/>
              <a:cs typeface="Arial Unicode MS"/>
            </a:endParaRPr>
          </a:p>
          <a:p>
            <a:pPr marL="622300" indent="-609600">
              <a:lnSpc>
                <a:spcPct val="100000"/>
              </a:lnSpc>
              <a:spcBef>
                <a:spcPts val="475"/>
              </a:spcBef>
              <a:buClr>
                <a:srgbClr val="AFABAB"/>
              </a:buClr>
              <a:buAutoNum type="arabicPeriod"/>
              <a:tabLst>
                <a:tab pos="622300" algn="l"/>
                <a:tab pos="622935" algn="l"/>
                <a:tab pos="1755775" algn="l"/>
              </a:tabLst>
            </a:pPr>
            <a:r>
              <a:rPr sz="2600" spc="-5" dirty="0">
                <a:solidFill>
                  <a:srgbClr val="3C58AD"/>
                </a:solidFill>
                <a:latin typeface="Arial"/>
                <a:cs typeface="Arial"/>
              </a:rPr>
              <a:t>Return	</a:t>
            </a:r>
            <a:r>
              <a:rPr sz="2600" spc="1325" dirty="0">
                <a:latin typeface="Arial Unicode MS"/>
                <a:cs typeface="Arial Unicode MS"/>
              </a:rPr>
              <a:t>[</a:t>
            </a:r>
            <a:endParaRPr sz="26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3574256" y="6432121"/>
            <a:ext cx="1996439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lang="en-US" spc="-5" smtClean="0"/>
              <a:t>Lec 9: NN &amp; Learning Theory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8200390" y="6432121"/>
            <a:ext cx="24765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685782" y="5379310"/>
            <a:ext cx="4258310" cy="302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40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will </a:t>
            </a:r>
            <a:r>
              <a:rPr sz="1800" spc="-140" dirty="0">
                <a:latin typeface="Arial"/>
                <a:cs typeface="Arial"/>
              </a:rPr>
              <a:t>see </a:t>
            </a:r>
            <a:r>
              <a:rPr sz="1800" spc="-60" dirty="0">
                <a:latin typeface="Arial"/>
                <a:cs typeface="Arial"/>
              </a:rPr>
              <a:t>more </a:t>
            </a:r>
            <a:r>
              <a:rPr sz="1800" spc="-95" dirty="0">
                <a:latin typeface="Arial"/>
                <a:cs typeface="Arial"/>
              </a:rPr>
              <a:t>example </a:t>
            </a:r>
            <a:r>
              <a:rPr sz="1800" spc="-30" dirty="0">
                <a:latin typeface="Arial"/>
                <a:cs typeface="Arial"/>
              </a:rPr>
              <a:t>later </a:t>
            </a:r>
            <a:r>
              <a:rPr sz="1800" spc="-25" dirty="0">
                <a:latin typeface="Arial"/>
                <a:cs typeface="Arial"/>
              </a:rPr>
              <a:t>in </a:t>
            </a:r>
            <a:r>
              <a:rPr sz="1800" spc="-40" dirty="0">
                <a:latin typeface="Arial"/>
                <a:cs typeface="Arial"/>
              </a:rPr>
              <a:t>this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lecture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9144000" cy="55227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43584" y="3360420"/>
            <a:ext cx="1183046" cy="83439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62" y="4008945"/>
            <a:ext cx="293708" cy="4672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27" y="2033532"/>
            <a:ext cx="296444" cy="3896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573" y="3495420"/>
            <a:ext cx="740569" cy="584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826860"/>
            <a:ext cx="8699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467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33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5" y="987085"/>
            <a:ext cx="8943975" cy="54578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262" y="2460813"/>
            <a:ext cx="3747998" cy="1175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7" y="1407215"/>
            <a:ext cx="8905240" cy="1104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function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derivative 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20" y="1950719"/>
            <a:ext cx="3220720" cy="810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3963381"/>
            <a:ext cx="6275334" cy="10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30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34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57275"/>
            <a:ext cx="8743950" cy="51911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999" y="205854"/>
            <a:ext cx="8150001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0">
              <a:lnSpc>
                <a:spcPct val="100000"/>
              </a:lnSpc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Backpropagation: 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sz="3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8739" y="6342385"/>
            <a:ext cx="159639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2180">
              <a:lnSpc>
                <a:spcPts val="2200"/>
              </a:lnSpc>
            </a:pPr>
            <a:endParaRPr sz="22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3" y="914400"/>
            <a:ext cx="8780952" cy="559047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636" y="139135"/>
            <a:ext cx="739781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7510" marR="5080" indent="-1655445" algn="l">
              <a:lnSpc>
                <a:spcPct val="100000"/>
              </a:lnSpc>
            </a:pP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 Descent with</a:t>
            </a:r>
            <a:r>
              <a:rPr sz="3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43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8739" y="6712208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" y="1333874"/>
            <a:ext cx="8877300" cy="50768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089323" cy="6732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deal </a:t>
            </a:r>
            <a:r>
              <a:rPr lang="en-US" smtClean="0"/>
              <a:t>with input with variant size?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same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7" y="2691252"/>
            <a:ext cx="8328946" cy="21884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28945" y="5268316"/>
            <a:ext cx="551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C58AD"/>
                </a:solidFill>
              </a:rPr>
              <a:t>&lt;S&gt;          Today           is             </a:t>
            </a:r>
            <a:r>
              <a:rPr lang="mr-IN" sz="2400" dirty="0" smtClean="0">
                <a:solidFill>
                  <a:srgbClr val="3C58AD"/>
                </a:solidFill>
              </a:rPr>
              <a:t>…</a:t>
            </a:r>
            <a:r>
              <a:rPr lang="en-US" sz="2400" dirty="0" smtClean="0">
                <a:solidFill>
                  <a:srgbClr val="3C58AD"/>
                </a:solidFill>
              </a:rPr>
              <a:t>         day  </a:t>
            </a:r>
            <a:endParaRPr lang="en-US" sz="2400" dirty="0">
              <a:solidFill>
                <a:srgbClr val="3C58A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6531" y="2058070"/>
            <a:ext cx="6512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C58AD"/>
                </a:solidFill>
              </a:rPr>
              <a:t>                  Today         is               a             </a:t>
            </a:r>
            <a:r>
              <a:rPr lang="mr-IN" sz="2400" dirty="0" smtClean="0">
                <a:solidFill>
                  <a:srgbClr val="3C58AD"/>
                </a:solidFill>
              </a:rPr>
              <a:t>…</a:t>
            </a:r>
            <a:r>
              <a:rPr lang="en-US" sz="2400" dirty="0" smtClean="0">
                <a:solidFill>
                  <a:srgbClr val="3C58AD"/>
                </a:solidFill>
              </a:rPr>
              <a:t>          &lt;/S&gt;</a:t>
            </a:r>
            <a:endParaRPr lang="en-US" sz="2400" dirty="0">
              <a:solidFill>
                <a:srgbClr val="3C5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2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</a:t>
            </a:r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Screen Shot 2016-11-30 at 12.4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902184"/>
            <a:ext cx="2875989" cy="4235698"/>
          </a:xfrm>
          <a:prstGeom prst="rect">
            <a:avLst/>
          </a:prstGeom>
        </p:spPr>
      </p:pic>
      <p:pic>
        <p:nvPicPr>
          <p:cNvPr id="6" name="Picture 5" descr="Screen Shot 2016-11-30 at 12.48.0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9" y="1902184"/>
            <a:ext cx="4161531" cy="421921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0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967698" y="6604825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7988"/>
            <a:ext cx="8111060" cy="3177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Origins: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try to mimic the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brain.</a:t>
            </a:r>
          </a:p>
          <a:p>
            <a:pPr marL="355600" marR="394970" indent="-342900">
              <a:lnSpc>
                <a:spcPts val="3329"/>
              </a:lnSpc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early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90s; </a:t>
            </a:r>
            <a:r>
              <a:rPr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</a:t>
            </a:r>
            <a:r>
              <a:rPr lang="en-US"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diminished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late</a:t>
            </a:r>
            <a:r>
              <a:rPr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269875" indent="-342900">
              <a:lnSpc>
                <a:spcPts val="3329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resurgence: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</a:t>
            </a:r>
            <a:r>
              <a:rPr lang="en-US" sz="2400" spc="-2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ts val="3329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Artiﬁcial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nearly as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 or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intricate as the actual brain</a:t>
            </a:r>
            <a:r>
              <a:rPr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Unroll RNNs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30 at 12.5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793789"/>
            <a:ext cx="8239125" cy="3861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9300" y="3935970"/>
            <a:ext cx="427200" cy="369330"/>
          </a:xfrm>
          <a:prstGeom prst="rect">
            <a:avLst/>
          </a:prstGeom>
          <a:noFill/>
          <a:ln w="12700" cap="flat">
            <a:solidFill>
              <a:srgbClr val="0000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U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2705102" y="4305300"/>
            <a:ext cx="2097798" cy="660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5" idx="2"/>
          </p:cNvCxnSpPr>
          <p:nvPr/>
        </p:nvCxnSpPr>
        <p:spPr>
          <a:xfrm>
            <a:off x="4802900" y="4305300"/>
            <a:ext cx="23100" cy="533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802900" y="4305300"/>
            <a:ext cx="2029700" cy="533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4124000" y="5929870"/>
            <a:ext cx="427200" cy="369330"/>
          </a:xfrm>
          <a:prstGeom prst="rect">
            <a:avLst/>
          </a:prstGeom>
          <a:noFill/>
          <a:ln w="12700" cap="flat">
            <a:solidFill>
              <a:srgbClr val="0000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V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1816100" y="5245100"/>
            <a:ext cx="2521500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>
            <a:stCxn id="23" idx="0"/>
          </p:cNvCxnSpPr>
          <p:nvPr/>
        </p:nvCxnSpPr>
        <p:spPr>
          <a:xfrm flipH="1" flipV="1">
            <a:off x="3811151" y="5245100"/>
            <a:ext cx="526449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23" idx="0"/>
          </p:cNvCxnSpPr>
          <p:nvPr/>
        </p:nvCxnSpPr>
        <p:spPr>
          <a:xfrm flipV="1">
            <a:off x="4337600" y="5245100"/>
            <a:ext cx="1390100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>
            <a:stCxn id="23" idx="0"/>
          </p:cNvCxnSpPr>
          <p:nvPr/>
        </p:nvCxnSpPr>
        <p:spPr>
          <a:xfrm flipV="1">
            <a:off x="4337600" y="5245100"/>
            <a:ext cx="3460200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4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training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Back-propagation over time</a:t>
            </a:r>
            <a:endParaRPr lang="en-US" dirty="0"/>
          </a:p>
        </p:txBody>
      </p:sp>
      <p:pic>
        <p:nvPicPr>
          <p:cNvPr id="4" name="Picture 3" descr="Screen Shot 2016-11-30 at 7.03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" y="2159602"/>
            <a:ext cx="8149048" cy="395671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11/5 in class. </a:t>
            </a:r>
          </a:p>
          <a:p>
            <a:r>
              <a:rPr lang="en-US" dirty="0" smtClean="0"/>
              <a:t>No book, note, laptop</a:t>
            </a:r>
          </a:p>
          <a:p>
            <a:endParaRPr lang="en-US" dirty="0"/>
          </a:p>
          <a:p>
            <a:r>
              <a:rPr lang="en-US" dirty="0" smtClean="0"/>
              <a:t>Sample questions will be posted online</a:t>
            </a:r>
          </a:p>
          <a:p>
            <a:endParaRPr lang="en-US" dirty="0"/>
          </a:p>
          <a:p>
            <a:r>
              <a:rPr lang="en-US" dirty="0" smtClean="0"/>
              <a:t>From Lecture 1 to this slide.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048000" y="2743200"/>
            <a:ext cx="3429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US" sz="4400" kern="0" spc="-3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  <a:endParaRPr lang="en-US" sz="4400" kern="0" spc="-5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5127"/>
            <a:ext cx="8572500" cy="67326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This lecture: Computational Learning Theory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44318"/>
            <a:ext cx="8801100" cy="4906102"/>
          </a:xfrm>
        </p:spPr>
        <p:txBody>
          <a:bodyPr>
            <a:normAutofit/>
          </a:bodyPr>
          <a:lstStyle/>
          <a:p>
            <a:r>
              <a:rPr lang="en-US" dirty="0"/>
              <a:t>The Theory of Generalization</a:t>
            </a:r>
          </a:p>
          <a:p>
            <a:endParaRPr lang="en-US" dirty="0"/>
          </a:p>
          <a:p>
            <a:r>
              <a:rPr lang="en-US" dirty="0"/>
              <a:t>Probably Approximately Correct (PAC) </a:t>
            </a:r>
            <a:r>
              <a:rPr lang="en-US" dirty="0" smtClean="0"/>
              <a:t>learning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Shattering and </a:t>
            </a:r>
            <a:r>
              <a:rPr lang="en-US" dirty="0"/>
              <a:t>the VC 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Theory of 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C58AD"/>
                </a:solidFill>
              </a:rPr>
              <a:t>The Theory of Generalization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When can be trust the learning algorithm?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What functions can be learned?</a:t>
            </a:r>
          </a:p>
          <a:p>
            <a:pPr lvl="1"/>
            <a:r>
              <a:rPr lang="en-US" dirty="0" smtClean="0">
                <a:solidFill>
                  <a:srgbClr val="3C58AD"/>
                </a:solidFill>
              </a:rPr>
              <a:t>What is the meaning of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35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Learning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70861"/>
            <a:ext cx="8591549" cy="490610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i="1" dirty="0" smtClean="0"/>
              <a:t>Are there general “laws of nature” related to learnability?</a:t>
            </a: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We want theory that can relate</a:t>
            </a:r>
          </a:p>
          <a:p>
            <a:pPr lvl="1">
              <a:defRPr/>
            </a:pPr>
            <a:r>
              <a:rPr lang="en-US" dirty="0"/>
              <a:t>Probability of successful </a:t>
            </a:r>
            <a:r>
              <a:rPr lang="en-US" dirty="0" smtClean="0"/>
              <a:t>learning</a:t>
            </a:r>
            <a:endParaRPr lang="en-US" dirty="0"/>
          </a:p>
          <a:p>
            <a:pPr lvl="1">
              <a:defRPr/>
            </a:pPr>
            <a:r>
              <a:rPr lang="en-US" dirty="0"/>
              <a:t>Number of training examples</a:t>
            </a:r>
          </a:p>
          <a:p>
            <a:pPr lvl="1">
              <a:defRPr/>
            </a:pPr>
            <a:r>
              <a:rPr lang="en-US" dirty="0"/>
              <a:t>Complexity of hypothesis space</a:t>
            </a:r>
          </a:p>
          <a:p>
            <a:pPr lvl="1">
              <a:defRPr/>
            </a:pPr>
            <a:r>
              <a:rPr lang="en-US" dirty="0"/>
              <a:t>Accuracy to which target concept is approximated</a:t>
            </a:r>
          </a:p>
          <a:p>
            <a:pPr lvl="1">
              <a:defRPr/>
            </a:pPr>
            <a:r>
              <a:rPr lang="en-US" dirty="0"/>
              <a:t>Manner in which training examples are presented</a:t>
            </a:r>
          </a:p>
          <a:p>
            <a:pPr marL="0" indent="0">
              <a:buNone/>
              <a:defRPr/>
            </a:pP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36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Learning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t>37</a:t>
            </a:fld>
            <a:endParaRPr lang="en-US" dirty="0"/>
          </a:p>
        </p:txBody>
      </p:sp>
      <p:sp>
        <p:nvSpPr>
          <p:cNvPr id="1075203" name="Text Box 3"/>
          <p:cNvSpPr txBox="1">
            <a:spLocks noChangeArrowheads="1"/>
          </p:cNvSpPr>
          <p:nvPr/>
        </p:nvSpPr>
        <p:spPr bwMode="auto">
          <a:xfrm>
            <a:off x="4800600" y="17653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FF"/>
                </a:solidFill>
                <a:latin typeface="Arial Narrow" pitchFamily="34" charset="0"/>
              </a:rPr>
              <a:t>y  =</a:t>
            </a:r>
            <a:r>
              <a:rPr lang="en-US" sz="2400" b="1" i="1">
                <a:solidFill>
                  <a:srgbClr val="0000FF"/>
                </a:solidFill>
                <a:latin typeface="Arial Narrow" pitchFamily="34" charset="0"/>
              </a:rPr>
              <a:t> f </a:t>
            </a:r>
            <a:r>
              <a:rPr lang="en-US" sz="2400" b="1">
                <a:solidFill>
                  <a:srgbClr val="0000FF"/>
                </a:solidFill>
                <a:latin typeface="Arial Narrow" pitchFamily="34" charset="0"/>
              </a:rPr>
              <a:t>(x</a:t>
            </a:r>
            <a:r>
              <a:rPr lang="en-US" sz="1600" b="1">
                <a:solidFill>
                  <a:srgbClr val="0000FF"/>
                </a:solidFill>
                <a:latin typeface="Arial Narrow" pitchFamily="34" charset="0"/>
              </a:rPr>
              <a:t>1</a:t>
            </a:r>
            <a:r>
              <a:rPr lang="en-US" sz="2400" b="1">
                <a:solidFill>
                  <a:srgbClr val="0000FF"/>
                </a:solidFill>
                <a:latin typeface="Arial Narrow" pitchFamily="34" charset="0"/>
              </a:rPr>
              <a:t>, x</a:t>
            </a:r>
            <a:r>
              <a:rPr lang="en-US" sz="1600" b="1">
                <a:solidFill>
                  <a:srgbClr val="0000FF"/>
                </a:solidFill>
                <a:latin typeface="Arial Narrow" pitchFamily="34" charset="0"/>
              </a:rPr>
              <a:t>2</a:t>
            </a:r>
            <a:r>
              <a:rPr lang="en-US" sz="2400" b="1">
                <a:solidFill>
                  <a:srgbClr val="0000FF"/>
                </a:solidFill>
                <a:latin typeface="Arial Narrow" pitchFamily="34" charset="0"/>
              </a:rPr>
              <a:t>, x</a:t>
            </a:r>
            <a:r>
              <a:rPr lang="en-US" sz="1600" b="1">
                <a:solidFill>
                  <a:srgbClr val="0000FF"/>
                </a:solidFill>
                <a:latin typeface="Arial Narrow" pitchFamily="34" charset="0"/>
              </a:rPr>
              <a:t>3</a:t>
            </a:r>
            <a:r>
              <a:rPr lang="en-US" sz="2400" b="1">
                <a:solidFill>
                  <a:srgbClr val="0000FF"/>
                </a:solidFill>
                <a:latin typeface="Arial Narrow" pitchFamily="34" charset="0"/>
              </a:rPr>
              <a:t>, x</a:t>
            </a:r>
            <a:r>
              <a:rPr lang="en-US" sz="1600" b="1">
                <a:solidFill>
                  <a:srgbClr val="0000FF"/>
                </a:solidFill>
                <a:latin typeface="Arial Narrow" pitchFamily="34" charset="0"/>
              </a:rPr>
              <a:t>4</a:t>
            </a:r>
            <a:r>
              <a:rPr lang="en-US" sz="2400" b="1">
                <a:solidFill>
                  <a:srgbClr val="0000FF"/>
                </a:solidFill>
                <a:latin typeface="Arial Narrow" pitchFamily="34" charset="0"/>
              </a:rPr>
              <a:t>)</a:t>
            </a:r>
          </a:p>
        </p:txBody>
      </p:sp>
      <p:sp>
        <p:nvSpPr>
          <p:cNvPr id="1075204" name="Rectangle 4"/>
          <p:cNvSpPr>
            <a:spLocks noChangeArrowheads="1"/>
          </p:cNvSpPr>
          <p:nvPr/>
        </p:nvSpPr>
        <p:spPr bwMode="auto">
          <a:xfrm>
            <a:off x="2057400" y="1384300"/>
            <a:ext cx="1828800" cy="1219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05" name="Line 5"/>
          <p:cNvSpPr>
            <a:spLocks noChangeShapeType="1"/>
          </p:cNvSpPr>
          <p:nvPr/>
        </p:nvSpPr>
        <p:spPr bwMode="auto">
          <a:xfrm>
            <a:off x="3581400" y="18415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06" name="Line 6"/>
          <p:cNvSpPr>
            <a:spLocks noChangeShapeType="1"/>
          </p:cNvSpPr>
          <p:nvPr/>
        </p:nvSpPr>
        <p:spPr bwMode="auto">
          <a:xfrm>
            <a:off x="3886200" y="19939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07" name="Text Box 7"/>
          <p:cNvSpPr txBox="1">
            <a:spLocks noChangeArrowheads="1"/>
          </p:cNvSpPr>
          <p:nvPr/>
        </p:nvSpPr>
        <p:spPr bwMode="auto">
          <a:xfrm>
            <a:off x="2209800" y="1612900"/>
            <a:ext cx="1447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>
                <a:solidFill>
                  <a:srgbClr val="003300"/>
                </a:solidFill>
                <a:latin typeface="Arial Narrow" pitchFamily="34" charset="0"/>
              </a:rPr>
              <a:t>Unknown</a:t>
            </a:r>
          </a:p>
          <a:p>
            <a:r>
              <a:rPr lang="en-US" sz="2000" b="1">
                <a:solidFill>
                  <a:srgbClr val="003300"/>
                </a:solidFill>
                <a:latin typeface="Arial Narrow" pitchFamily="34" charset="0"/>
              </a:rPr>
              <a:t>function</a:t>
            </a:r>
            <a:endParaRPr lang="en-US" sz="2000" b="1" u="sng">
              <a:solidFill>
                <a:srgbClr val="003300"/>
              </a:solidFill>
              <a:latin typeface="Arial Narrow" pitchFamily="34" charset="0"/>
            </a:endParaRPr>
          </a:p>
        </p:txBody>
      </p:sp>
      <p:sp>
        <p:nvSpPr>
          <p:cNvPr id="1075208" name="Line 8"/>
          <p:cNvSpPr>
            <a:spLocks noChangeShapeType="1"/>
          </p:cNvSpPr>
          <p:nvPr/>
        </p:nvSpPr>
        <p:spPr bwMode="auto">
          <a:xfrm>
            <a:off x="1143000" y="14605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09" name="Line 9"/>
          <p:cNvSpPr>
            <a:spLocks noChangeShapeType="1"/>
          </p:cNvSpPr>
          <p:nvPr/>
        </p:nvSpPr>
        <p:spPr bwMode="auto">
          <a:xfrm>
            <a:off x="1143000" y="17907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10" name="Line 10"/>
          <p:cNvSpPr>
            <a:spLocks noChangeShapeType="1"/>
          </p:cNvSpPr>
          <p:nvPr/>
        </p:nvSpPr>
        <p:spPr bwMode="auto">
          <a:xfrm>
            <a:off x="1143000" y="21209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11" name="Line 11"/>
          <p:cNvSpPr>
            <a:spLocks noChangeShapeType="1"/>
          </p:cNvSpPr>
          <p:nvPr/>
        </p:nvSpPr>
        <p:spPr bwMode="auto">
          <a:xfrm>
            <a:off x="1143000" y="24511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12" name="Text Box 12"/>
          <p:cNvSpPr txBox="1">
            <a:spLocks noChangeArrowheads="1"/>
          </p:cNvSpPr>
          <p:nvPr/>
        </p:nvSpPr>
        <p:spPr bwMode="auto">
          <a:xfrm>
            <a:off x="495300" y="1228725"/>
            <a:ext cx="415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FF"/>
                </a:solidFill>
                <a:latin typeface="Arial Narrow" pitchFamily="34" charset="0"/>
              </a:rPr>
              <a:t>x</a:t>
            </a:r>
            <a:r>
              <a:rPr lang="en-US" sz="1600" b="1">
                <a:solidFill>
                  <a:srgbClr val="0000FF"/>
                </a:solidFill>
                <a:latin typeface="Arial Narrow" pitchFamily="34" charset="0"/>
              </a:rPr>
              <a:t>1</a:t>
            </a:r>
          </a:p>
        </p:txBody>
      </p:sp>
      <p:sp>
        <p:nvSpPr>
          <p:cNvPr id="1075213" name="Text Box 13"/>
          <p:cNvSpPr txBox="1">
            <a:spLocks noChangeArrowheads="1"/>
          </p:cNvSpPr>
          <p:nvPr/>
        </p:nvSpPr>
        <p:spPr bwMode="auto">
          <a:xfrm>
            <a:off x="495300" y="1562100"/>
            <a:ext cx="706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FF"/>
                </a:solidFill>
                <a:latin typeface="Arial Narrow" pitchFamily="34" charset="0"/>
              </a:rPr>
              <a:t>x</a:t>
            </a:r>
            <a:r>
              <a:rPr lang="en-US" sz="1600" b="1">
                <a:solidFill>
                  <a:srgbClr val="0000FF"/>
                </a:solidFill>
                <a:latin typeface="Arial Narrow" pitchFamily="34" charset="0"/>
              </a:rPr>
              <a:t>2</a:t>
            </a:r>
          </a:p>
        </p:txBody>
      </p:sp>
      <p:sp>
        <p:nvSpPr>
          <p:cNvPr id="1075214" name="Text Box 14"/>
          <p:cNvSpPr txBox="1">
            <a:spLocks noChangeArrowheads="1"/>
          </p:cNvSpPr>
          <p:nvPr/>
        </p:nvSpPr>
        <p:spPr bwMode="auto">
          <a:xfrm>
            <a:off x="481012" y="1889125"/>
            <a:ext cx="415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Arial Narrow" pitchFamily="34" charset="0"/>
              </a:rPr>
              <a:t>x</a:t>
            </a:r>
            <a:r>
              <a:rPr lang="en-US" sz="1600" b="1" dirty="0">
                <a:solidFill>
                  <a:srgbClr val="0000FF"/>
                </a:solidFill>
                <a:latin typeface="Arial Narrow" pitchFamily="34" charset="0"/>
              </a:rPr>
              <a:t>3</a:t>
            </a:r>
          </a:p>
        </p:txBody>
      </p:sp>
      <p:sp>
        <p:nvSpPr>
          <p:cNvPr id="1075215" name="Text Box 15"/>
          <p:cNvSpPr txBox="1">
            <a:spLocks noChangeArrowheads="1"/>
          </p:cNvSpPr>
          <p:nvPr/>
        </p:nvSpPr>
        <p:spPr bwMode="auto">
          <a:xfrm>
            <a:off x="495300" y="2219325"/>
            <a:ext cx="415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FF"/>
                </a:solidFill>
                <a:latin typeface="Arial Narrow" pitchFamily="34" charset="0"/>
              </a:rPr>
              <a:t>x</a:t>
            </a:r>
            <a:r>
              <a:rPr lang="en-US" sz="1600" b="1">
                <a:solidFill>
                  <a:srgbClr val="0000FF"/>
                </a:solidFill>
                <a:latin typeface="Arial Narrow" pitchFamily="34" charset="0"/>
              </a:rPr>
              <a:t>4</a:t>
            </a:r>
          </a:p>
        </p:txBody>
      </p:sp>
      <p:grpSp>
        <p:nvGrpSpPr>
          <p:cNvPr id="1075216" name="Group 16"/>
          <p:cNvGrpSpPr>
            <a:grpSpLocks/>
          </p:cNvGrpSpPr>
          <p:nvPr/>
        </p:nvGrpSpPr>
        <p:grpSpPr bwMode="auto">
          <a:xfrm>
            <a:off x="284955" y="2968463"/>
            <a:ext cx="3241675" cy="3203575"/>
            <a:chOff x="2134" y="1774"/>
            <a:chExt cx="2042" cy="2018"/>
          </a:xfrm>
        </p:grpSpPr>
        <p:grpSp>
          <p:nvGrpSpPr>
            <p:cNvPr id="1075217" name="Group 17"/>
            <p:cNvGrpSpPr>
              <a:grpSpLocks/>
            </p:cNvGrpSpPr>
            <p:nvPr/>
          </p:nvGrpSpPr>
          <p:grpSpPr bwMode="auto">
            <a:xfrm>
              <a:off x="2134" y="1774"/>
              <a:ext cx="2021" cy="288"/>
              <a:chOff x="2016" y="1774"/>
              <a:chExt cx="2021" cy="288"/>
            </a:xfrm>
          </p:grpSpPr>
          <p:sp>
            <p:nvSpPr>
              <p:cNvPr id="1075218" name="Text Box 18"/>
              <p:cNvSpPr txBox="1">
                <a:spLocks noChangeArrowheads="1"/>
              </p:cNvSpPr>
              <p:nvPr/>
            </p:nvSpPr>
            <p:spPr bwMode="auto">
              <a:xfrm>
                <a:off x="2016" y="1774"/>
                <a:ext cx="7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solidFill>
                      <a:srgbClr val="00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>
                    <a:solidFill>
                      <a:srgbClr val="0000FF"/>
                    </a:solidFill>
                    <a:latin typeface="Arial Narrow" pitchFamily="34" charset="0"/>
                  </a:rPr>
                  <a:t> Example </a:t>
                </a:r>
                <a:endParaRPr lang="en-US" sz="2400" b="1">
                  <a:solidFill>
                    <a:srgbClr val="000066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075219" name="Text Box 19"/>
              <p:cNvSpPr txBox="1">
                <a:spLocks noChangeArrowheads="1"/>
              </p:cNvSpPr>
              <p:nvPr/>
            </p:nvSpPr>
            <p:spPr bwMode="auto">
              <a:xfrm>
                <a:off x="2708" y="1774"/>
                <a:ext cx="132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1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 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2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 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3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4     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y</a:t>
                </a:r>
                <a:endParaRPr lang="en-US" sz="1600" b="1">
                  <a:solidFill>
                    <a:srgbClr val="0000FF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1075220" name="Text Box 20"/>
            <p:cNvSpPr txBox="1">
              <a:spLocks noChangeArrowheads="1"/>
            </p:cNvSpPr>
            <p:nvPr/>
          </p:nvSpPr>
          <p:spPr bwMode="auto">
            <a:xfrm>
              <a:off x="2407" y="2021"/>
              <a:ext cx="17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1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0     0     1     0     0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075221" name="Text Box 21"/>
            <p:cNvSpPr txBox="1">
              <a:spLocks noChangeArrowheads="1"/>
            </p:cNvSpPr>
            <p:nvPr/>
          </p:nvSpPr>
          <p:spPr bwMode="auto">
            <a:xfrm>
              <a:off x="2400" y="2515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3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0     0     1     1     1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075222" name="Text Box 22"/>
            <p:cNvSpPr txBox="1">
              <a:spLocks noChangeArrowheads="1"/>
            </p:cNvSpPr>
            <p:nvPr/>
          </p:nvSpPr>
          <p:spPr bwMode="auto">
            <a:xfrm>
              <a:off x="2400" y="2762"/>
              <a:ext cx="176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4     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1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0     0     1     1</a:t>
              </a:r>
            </a:p>
          </p:txBody>
        </p:sp>
        <p:sp>
          <p:nvSpPr>
            <p:cNvPr id="1075223" name="Text Box 23"/>
            <p:cNvSpPr txBox="1">
              <a:spLocks noChangeArrowheads="1"/>
            </p:cNvSpPr>
            <p:nvPr/>
          </p:nvSpPr>
          <p:spPr bwMode="auto">
            <a:xfrm>
              <a:off x="2400" y="3009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5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0      1    1     0     0</a:t>
              </a:r>
            </a:p>
          </p:txBody>
        </p:sp>
        <p:sp>
          <p:nvSpPr>
            <p:cNvPr id="1075224" name="Text Box 24"/>
            <p:cNvSpPr txBox="1">
              <a:spLocks noChangeArrowheads="1"/>
            </p:cNvSpPr>
            <p:nvPr/>
          </p:nvSpPr>
          <p:spPr bwMode="auto">
            <a:xfrm>
              <a:off x="2407" y="3256"/>
              <a:ext cx="17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6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1      1    0     0     0</a:t>
              </a:r>
            </a:p>
          </p:txBody>
        </p:sp>
        <p:sp>
          <p:nvSpPr>
            <p:cNvPr id="1075225" name="Text Box 25"/>
            <p:cNvSpPr txBox="1">
              <a:spLocks noChangeArrowheads="1"/>
            </p:cNvSpPr>
            <p:nvPr/>
          </p:nvSpPr>
          <p:spPr bwMode="auto">
            <a:xfrm>
              <a:off x="2407" y="3502"/>
              <a:ext cx="16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7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0      1     0     1    0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075226" name="Text Box 26"/>
            <p:cNvSpPr txBox="1">
              <a:spLocks noChangeArrowheads="1"/>
            </p:cNvSpPr>
            <p:nvPr/>
          </p:nvSpPr>
          <p:spPr bwMode="auto">
            <a:xfrm>
              <a:off x="2400" y="2268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2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0     1     0     0     0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075227" name="Line 27"/>
            <p:cNvSpPr>
              <a:spLocks noChangeShapeType="1"/>
            </p:cNvSpPr>
            <p:nvPr/>
          </p:nvSpPr>
          <p:spPr bwMode="auto">
            <a:xfrm>
              <a:off x="2208" y="2064"/>
              <a:ext cx="19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228" name="Line 28"/>
            <p:cNvSpPr>
              <a:spLocks noChangeShapeType="1"/>
            </p:cNvSpPr>
            <p:nvPr/>
          </p:nvSpPr>
          <p:spPr bwMode="auto">
            <a:xfrm>
              <a:off x="3888" y="1824"/>
              <a:ext cx="0" cy="19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5229" name="Line 29"/>
            <p:cNvSpPr>
              <a:spLocks noChangeShapeType="1"/>
            </p:cNvSpPr>
            <p:nvPr/>
          </p:nvSpPr>
          <p:spPr bwMode="auto">
            <a:xfrm>
              <a:off x="2208" y="3792"/>
              <a:ext cx="19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5231" name="Text Box 31"/>
          <p:cNvSpPr txBox="1">
            <a:spLocks noChangeArrowheads="1"/>
          </p:cNvSpPr>
          <p:nvPr/>
        </p:nvSpPr>
        <p:spPr bwMode="auto">
          <a:xfrm>
            <a:off x="3657600" y="3178013"/>
            <a:ext cx="5122070" cy="1015663"/>
          </a:xfrm>
          <a:prstGeom prst="rect">
            <a:avLst/>
          </a:prstGeom>
          <a:solidFill>
            <a:srgbClr val="FFFFCC"/>
          </a:solidFill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+mn-lt"/>
              </a:rPr>
              <a:t>Can you learn this function?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latin typeface="+mn-lt"/>
              </a:rPr>
              <a:t>What is it?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10755" y="4362126"/>
                <a:ext cx="8217745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A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𝑔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is consistent to a dataset </a:t>
                </a:r>
                <a:br>
                  <a:rPr lang="en-US" sz="22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D</m:t>
                    </m:r>
                    <m:r>
                      <a:rPr lang="en-US" sz="2200" b="0" i="0" smtClean="0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200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)=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 ∀ </m:t>
                    </m:r>
                    <m:r>
                      <a:rPr lang="en-US" sz="22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200" dirty="0" smtClean="0"/>
                  <a:t> 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How many possible functions over four features?</a:t>
                </a:r>
              </a:p>
              <a:p>
                <a:r>
                  <a:rPr lang="en-US" sz="2200" dirty="0" smtClean="0"/>
                  <a:t>How many function is consistent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charset="0"/>
                      </a:rPr>
                      <m:t>D</m:t>
                    </m:r>
                  </m:oMath>
                </a14:m>
                <a:r>
                  <a:rPr lang="en-US" sz="2200" dirty="0" smtClean="0"/>
                  <a:t> on the left</a:t>
                </a:r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755" y="4362126"/>
                <a:ext cx="8217745" cy="1785104"/>
              </a:xfrm>
              <a:prstGeom prst="rect">
                <a:avLst/>
              </a:prstGeom>
              <a:blipFill rotWithShape="0">
                <a:blip r:embed="rId3"/>
                <a:stretch>
                  <a:fillRect l="-964" t="-24658" b="-6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2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5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9" tIns="45714" rIns="91429" bIns="45714" anchor="t"/>
          <a:lstStyle/>
          <a:p>
            <a:r>
              <a:rPr lang="en-US" dirty="0"/>
              <a:t>Hypothesis Space</a:t>
            </a:r>
          </a:p>
        </p:txBody>
      </p:sp>
      <p:sp>
        <p:nvSpPr>
          <p:cNvPr id="1128451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lIns="91429" tIns="45714" rIns="91429" bIns="45714">
            <a:normAutofit fontScale="92500" lnSpcReduction="10000"/>
          </a:bodyPr>
          <a:lstStyle/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400" b="1" dirty="0">
                <a:solidFill>
                  <a:srgbClr val="0000FF"/>
                </a:solidFill>
              </a:rPr>
              <a:t>Complete Ignorance: </a:t>
            </a:r>
            <a:r>
              <a:rPr lang="en-US" sz="2400" b="1" dirty="0"/>
              <a:t>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400" dirty="0">
                <a:solidFill>
                  <a:srgbClr val="000066"/>
                </a:solidFill>
              </a:rPr>
              <a:t>There are 2</a:t>
            </a:r>
            <a:r>
              <a:rPr lang="en-US" sz="2400" baseline="30000" dirty="0">
                <a:solidFill>
                  <a:srgbClr val="000066"/>
                </a:solidFill>
              </a:rPr>
              <a:t>16</a:t>
            </a:r>
            <a:r>
              <a:rPr lang="en-US" sz="2400" dirty="0">
                <a:solidFill>
                  <a:srgbClr val="000066"/>
                </a:solidFill>
              </a:rPr>
              <a:t>  = 65536 possible functions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400" dirty="0">
                <a:solidFill>
                  <a:srgbClr val="000066"/>
                </a:solidFill>
              </a:rPr>
              <a:t>over four input features.</a:t>
            </a:r>
            <a:r>
              <a:rPr lang="en-US" sz="2400" dirty="0"/>
              <a:t> </a:t>
            </a:r>
          </a:p>
          <a:p>
            <a:endParaRPr lang="en-US" sz="2400" dirty="0">
              <a:solidFill>
                <a:srgbClr val="000066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We can’t figure out which one is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correct until we’ve seen every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possible input-output pair. </a:t>
            </a:r>
          </a:p>
          <a:p>
            <a:pPr>
              <a:buFont typeface="Wingdings" pitchFamily="2" charset="2"/>
              <a:buNone/>
            </a:pPr>
            <a:endParaRPr lang="en-US" sz="2400" dirty="0">
              <a:solidFill>
                <a:srgbClr val="000066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After </a:t>
            </a:r>
            <a:r>
              <a:rPr lang="en-US" sz="2400" dirty="0" smtClean="0">
                <a:solidFill>
                  <a:srgbClr val="000066"/>
                </a:solidFill>
              </a:rPr>
              <a:t>observing seven </a:t>
            </a:r>
            <a:r>
              <a:rPr lang="en-US" sz="2400" dirty="0">
                <a:solidFill>
                  <a:srgbClr val="000066"/>
                </a:solidFill>
              </a:rPr>
              <a:t>examples we still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have 2</a:t>
            </a:r>
            <a:r>
              <a:rPr lang="en-US" sz="2400" baseline="30000" dirty="0">
                <a:solidFill>
                  <a:srgbClr val="000066"/>
                </a:solidFill>
              </a:rPr>
              <a:t>9</a:t>
            </a:r>
            <a:r>
              <a:rPr lang="en-US" sz="2400" dirty="0">
                <a:solidFill>
                  <a:srgbClr val="000066"/>
                </a:solidFill>
              </a:rPr>
              <a:t>  possibilities for</a:t>
            </a:r>
            <a:r>
              <a:rPr lang="en-US" sz="2400" i="1" dirty="0">
                <a:solidFill>
                  <a:srgbClr val="000066"/>
                </a:solidFill>
              </a:rPr>
              <a:t> </a:t>
            </a:r>
            <a:r>
              <a:rPr lang="en-US" sz="2400" dirty="0">
                <a:solidFill>
                  <a:srgbClr val="000066"/>
                </a:solidFill>
              </a:rPr>
              <a:t>f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400" b="1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400" b="1" dirty="0">
                <a:solidFill>
                  <a:srgbClr val="3333FF"/>
                </a:solidFill>
              </a:rPr>
              <a:t>Is Learning Possible?</a:t>
            </a:r>
            <a:r>
              <a:rPr lang="en-US" sz="2400" b="1" dirty="0">
                <a:solidFill>
                  <a:srgbClr val="000066"/>
                </a:solidFill>
              </a:rPr>
              <a:t>   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28452" name="Group 4"/>
          <p:cNvGrpSpPr>
            <a:grpSpLocks/>
          </p:cNvGrpSpPr>
          <p:nvPr/>
        </p:nvGrpSpPr>
        <p:grpSpPr bwMode="auto">
          <a:xfrm>
            <a:off x="5637213" y="1371600"/>
            <a:ext cx="3278187" cy="4648200"/>
            <a:chOff x="1848" y="1102"/>
            <a:chExt cx="2065" cy="2928"/>
          </a:xfrm>
        </p:grpSpPr>
        <p:grpSp>
          <p:nvGrpSpPr>
            <p:cNvPr id="1128453" name="Group 5"/>
            <p:cNvGrpSpPr>
              <a:grpSpLocks/>
            </p:cNvGrpSpPr>
            <p:nvPr/>
          </p:nvGrpSpPr>
          <p:grpSpPr bwMode="auto">
            <a:xfrm>
              <a:off x="1848" y="1102"/>
              <a:ext cx="2065" cy="288"/>
              <a:chOff x="2016" y="1774"/>
              <a:chExt cx="2065" cy="288"/>
            </a:xfrm>
          </p:grpSpPr>
          <p:sp>
            <p:nvSpPr>
              <p:cNvPr id="1128454" name="Text Box 6"/>
              <p:cNvSpPr txBox="1">
                <a:spLocks noChangeArrowheads="1"/>
              </p:cNvSpPr>
              <p:nvPr/>
            </p:nvSpPr>
            <p:spPr bwMode="auto">
              <a:xfrm>
                <a:off x="2016" y="1774"/>
                <a:ext cx="7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solidFill>
                      <a:srgbClr val="00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>
                    <a:solidFill>
                      <a:srgbClr val="0000FF"/>
                    </a:solidFill>
                    <a:latin typeface="Arial Narrow" pitchFamily="34" charset="0"/>
                  </a:rPr>
                  <a:t> Example </a:t>
                </a:r>
                <a:endParaRPr lang="en-US" sz="2400" b="1">
                  <a:solidFill>
                    <a:srgbClr val="000066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128455" name="Text Box 7"/>
              <p:cNvSpPr txBox="1">
                <a:spLocks noChangeArrowheads="1"/>
              </p:cNvSpPr>
              <p:nvPr/>
            </p:nvSpPr>
            <p:spPr bwMode="auto">
              <a:xfrm>
                <a:off x="2708" y="1774"/>
                <a:ext cx="13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1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 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2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 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3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 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4     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y</a:t>
                </a:r>
                <a:endParaRPr lang="en-US" sz="1600" b="1">
                  <a:solidFill>
                    <a:srgbClr val="0000FF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1128456" name="Line 8"/>
            <p:cNvSpPr>
              <a:spLocks noChangeShapeType="1"/>
            </p:cNvSpPr>
            <p:nvPr/>
          </p:nvSpPr>
          <p:spPr bwMode="auto">
            <a:xfrm>
              <a:off x="1944" y="1344"/>
              <a:ext cx="19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57" name="Line 9"/>
            <p:cNvSpPr>
              <a:spLocks noChangeShapeType="1"/>
            </p:cNvSpPr>
            <p:nvPr/>
          </p:nvSpPr>
          <p:spPr bwMode="auto">
            <a:xfrm>
              <a:off x="1944" y="3984"/>
              <a:ext cx="19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58" name="Line 10"/>
            <p:cNvSpPr>
              <a:spLocks noChangeShapeType="1"/>
            </p:cNvSpPr>
            <p:nvPr/>
          </p:nvSpPr>
          <p:spPr bwMode="auto">
            <a:xfrm>
              <a:off x="3628" y="1200"/>
              <a:ext cx="0" cy="27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59" name="Text Box 11"/>
            <p:cNvSpPr txBox="1">
              <a:spLocks noChangeArrowheads="1"/>
            </p:cNvSpPr>
            <p:nvPr/>
          </p:nvSpPr>
          <p:spPr bwMode="auto">
            <a:xfrm>
              <a:off x="2120" y="3742"/>
              <a:ext cx="16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1     1     1     1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0" name="Text Box 12"/>
            <p:cNvSpPr txBox="1">
              <a:spLocks noChangeArrowheads="1"/>
            </p:cNvSpPr>
            <p:nvPr/>
          </p:nvSpPr>
          <p:spPr bwMode="auto">
            <a:xfrm>
              <a:off x="2113" y="1294"/>
              <a:ext cx="17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0     0     0     0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?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1" name="Text Box 13"/>
            <p:cNvSpPr txBox="1">
              <a:spLocks noChangeArrowheads="1"/>
            </p:cNvSpPr>
            <p:nvPr/>
          </p:nvSpPr>
          <p:spPr bwMode="auto">
            <a:xfrm>
              <a:off x="2113" y="2600"/>
              <a:ext cx="16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0     0     0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2" name="Text Box 14"/>
            <p:cNvSpPr txBox="1">
              <a:spLocks noChangeArrowheads="1"/>
            </p:cNvSpPr>
            <p:nvPr/>
          </p:nvSpPr>
          <p:spPr bwMode="auto">
            <a:xfrm>
              <a:off x="2106" y="3090"/>
              <a:ext cx="1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0     1     1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3" name="Text Box 15"/>
            <p:cNvSpPr txBox="1">
              <a:spLocks noChangeArrowheads="1"/>
            </p:cNvSpPr>
            <p:nvPr/>
          </p:nvSpPr>
          <p:spPr bwMode="auto">
            <a:xfrm>
              <a:off x="2088" y="3253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          1     1     0     0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0</a:t>
              </a:r>
              <a:endParaRPr lang="en-US" sz="20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4" name="Text Box 16"/>
            <p:cNvSpPr txBox="1">
              <a:spLocks noChangeArrowheads="1"/>
            </p:cNvSpPr>
            <p:nvPr/>
          </p:nvSpPr>
          <p:spPr bwMode="auto">
            <a:xfrm>
              <a:off x="2106" y="3416"/>
              <a:ext cx="1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1     0     1     ?</a:t>
              </a:r>
            </a:p>
          </p:txBody>
        </p:sp>
        <p:sp>
          <p:nvSpPr>
            <p:cNvPr id="1128465" name="Text Box 17"/>
            <p:cNvSpPr txBox="1">
              <a:spLocks noChangeArrowheads="1"/>
            </p:cNvSpPr>
            <p:nvPr/>
          </p:nvSpPr>
          <p:spPr bwMode="auto">
            <a:xfrm>
              <a:off x="2106" y="2926"/>
              <a:ext cx="1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0     1     0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6" name="Text Box 18"/>
            <p:cNvSpPr txBox="1">
              <a:spLocks noChangeArrowheads="1"/>
            </p:cNvSpPr>
            <p:nvPr/>
          </p:nvSpPr>
          <p:spPr bwMode="auto">
            <a:xfrm>
              <a:off x="2106" y="2763"/>
              <a:ext cx="16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1     0     0     1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0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7" name="Text Box 19"/>
            <p:cNvSpPr txBox="1">
              <a:spLocks noChangeArrowheads="1"/>
            </p:cNvSpPr>
            <p:nvPr/>
          </p:nvSpPr>
          <p:spPr bwMode="auto">
            <a:xfrm>
              <a:off x="2099" y="1947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0     1     0     0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0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8" name="Text Box 20"/>
            <p:cNvSpPr txBox="1">
              <a:spLocks noChangeArrowheads="1"/>
            </p:cNvSpPr>
            <p:nvPr/>
          </p:nvSpPr>
          <p:spPr bwMode="auto">
            <a:xfrm>
              <a:off x="2088" y="2110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          0     1     0     1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</a:t>
              </a:r>
            </a:p>
          </p:txBody>
        </p:sp>
        <p:sp>
          <p:nvSpPr>
            <p:cNvPr id="1128469" name="Text Box 21"/>
            <p:cNvSpPr txBox="1">
              <a:spLocks noChangeArrowheads="1"/>
            </p:cNvSpPr>
            <p:nvPr/>
          </p:nvSpPr>
          <p:spPr bwMode="auto">
            <a:xfrm>
              <a:off x="2089" y="2274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0     1     1     0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</a:t>
              </a:r>
            </a:p>
          </p:txBody>
        </p:sp>
        <p:sp>
          <p:nvSpPr>
            <p:cNvPr id="1128470" name="Text Box 22"/>
            <p:cNvSpPr txBox="1">
              <a:spLocks noChangeArrowheads="1"/>
            </p:cNvSpPr>
            <p:nvPr/>
          </p:nvSpPr>
          <p:spPr bwMode="auto">
            <a:xfrm>
              <a:off x="2113" y="2437"/>
              <a:ext cx="17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0     1     1     1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?</a:t>
              </a:r>
              <a:endParaRPr lang="en-US" sz="20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71" name="Text Box 23"/>
            <p:cNvSpPr txBox="1">
              <a:spLocks noChangeArrowheads="1"/>
            </p:cNvSpPr>
            <p:nvPr/>
          </p:nvSpPr>
          <p:spPr bwMode="auto">
            <a:xfrm>
              <a:off x="2099" y="1784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0     0     1     1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1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72" name="Text Box 24"/>
            <p:cNvSpPr txBox="1">
              <a:spLocks noChangeArrowheads="1"/>
            </p:cNvSpPr>
            <p:nvPr/>
          </p:nvSpPr>
          <p:spPr bwMode="auto">
            <a:xfrm>
              <a:off x="2106" y="1621"/>
              <a:ext cx="17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0     0     1     0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73" name="Text Box 25"/>
            <p:cNvSpPr txBox="1">
              <a:spLocks noChangeArrowheads="1"/>
            </p:cNvSpPr>
            <p:nvPr/>
          </p:nvSpPr>
          <p:spPr bwMode="auto">
            <a:xfrm>
              <a:off x="2113" y="1458"/>
              <a:ext cx="17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0     0     0     1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?</a:t>
              </a:r>
              <a:endParaRPr lang="en-US" sz="20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74" name="Text Box 26"/>
            <p:cNvSpPr txBox="1">
              <a:spLocks noChangeArrowheads="1"/>
            </p:cNvSpPr>
            <p:nvPr/>
          </p:nvSpPr>
          <p:spPr bwMode="auto">
            <a:xfrm>
              <a:off x="2106" y="3579"/>
              <a:ext cx="1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1     1     0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5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9" tIns="45714" rIns="91429" bIns="45714" anchor="t"/>
          <a:lstStyle/>
          <a:p>
            <a:r>
              <a:rPr lang="en-US" dirty="0"/>
              <a:t>Hypothesis Space</a:t>
            </a:r>
          </a:p>
        </p:txBody>
      </p:sp>
      <p:sp>
        <p:nvSpPr>
          <p:cNvPr id="1128451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lIns="91429" tIns="45714" rIns="91429" bIns="45714">
            <a:normAutofit fontScale="92500" lnSpcReduction="10000"/>
          </a:bodyPr>
          <a:lstStyle/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400" b="1" dirty="0">
                <a:solidFill>
                  <a:srgbClr val="0000FF"/>
                </a:solidFill>
              </a:rPr>
              <a:t>Complete Ignorance: </a:t>
            </a:r>
            <a:r>
              <a:rPr lang="en-US" sz="2400" b="1" dirty="0"/>
              <a:t>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400" dirty="0">
                <a:solidFill>
                  <a:srgbClr val="000066"/>
                </a:solidFill>
              </a:rPr>
              <a:t>There are 2</a:t>
            </a:r>
            <a:r>
              <a:rPr lang="en-US" sz="2400" baseline="30000" dirty="0">
                <a:solidFill>
                  <a:srgbClr val="000066"/>
                </a:solidFill>
              </a:rPr>
              <a:t>16</a:t>
            </a:r>
            <a:r>
              <a:rPr lang="en-US" sz="2400" dirty="0">
                <a:solidFill>
                  <a:srgbClr val="000066"/>
                </a:solidFill>
              </a:rPr>
              <a:t>  = 65536 possible functions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400" dirty="0">
                <a:solidFill>
                  <a:srgbClr val="000066"/>
                </a:solidFill>
              </a:rPr>
              <a:t>over four input features.</a:t>
            </a:r>
            <a:r>
              <a:rPr lang="en-US" sz="2400" dirty="0"/>
              <a:t> </a:t>
            </a:r>
          </a:p>
          <a:p>
            <a:endParaRPr lang="en-US" sz="2400" dirty="0">
              <a:solidFill>
                <a:srgbClr val="000066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We can’t figure out which one is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correct until we’ve seen every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possible input-output pair. </a:t>
            </a:r>
          </a:p>
          <a:p>
            <a:pPr>
              <a:buFont typeface="Wingdings" pitchFamily="2" charset="2"/>
              <a:buNone/>
            </a:pPr>
            <a:endParaRPr lang="en-US" sz="2400" dirty="0">
              <a:solidFill>
                <a:srgbClr val="000066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After </a:t>
            </a:r>
            <a:r>
              <a:rPr lang="en-US" sz="2400" dirty="0" smtClean="0">
                <a:solidFill>
                  <a:srgbClr val="000066"/>
                </a:solidFill>
              </a:rPr>
              <a:t>observing seven </a:t>
            </a:r>
            <a:r>
              <a:rPr lang="en-US" sz="2400" dirty="0">
                <a:solidFill>
                  <a:srgbClr val="000066"/>
                </a:solidFill>
              </a:rPr>
              <a:t>examples we still</a:t>
            </a:r>
          </a:p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000066"/>
                </a:solidFill>
              </a:rPr>
              <a:t>have 2</a:t>
            </a:r>
            <a:r>
              <a:rPr lang="en-US" sz="2400" baseline="30000" dirty="0">
                <a:solidFill>
                  <a:srgbClr val="000066"/>
                </a:solidFill>
              </a:rPr>
              <a:t>9</a:t>
            </a:r>
            <a:r>
              <a:rPr lang="en-US" sz="2400" dirty="0">
                <a:solidFill>
                  <a:srgbClr val="000066"/>
                </a:solidFill>
              </a:rPr>
              <a:t>  possibilities for</a:t>
            </a:r>
            <a:r>
              <a:rPr lang="en-US" sz="2400" i="1" dirty="0">
                <a:solidFill>
                  <a:srgbClr val="000066"/>
                </a:solidFill>
              </a:rPr>
              <a:t> </a:t>
            </a:r>
            <a:r>
              <a:rPr lang="en-US" sz="2400" dirty="0">
                <a:solidFill>
                  <a:srgbClr val="000066"/>
                </a:solidFill>
              </a:rPr>
              <a:t>f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400" b="1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400" b="1" dirty="0">
                <a:solidFill>
                  <a:srgbClr val="3333FF"/>
                </a:solidFill>
              </a:rPr>
              <a:t>Is Learning Possible?</a:t>
            </a:r>
            <a:r>
              <a:rPr lang="en-US" sz="2400" b="1" dirty="0">
                <a:solidFill>
                  <a:srgbClr val="000066"/>
                </a:solidFill>
              </a:rPr>
              <a:t>   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128452" name="Group 4"/>
          <p:cNvGrpSpPr>
            <a:grpSpLocks/>
          </p:cNvGrpSpPr>
          <p:nvPr/>
        </p:nvGrpSpPr>
        <p:grpSpPr bwMode="auto">
          <a:xfrm>
            <a:off x="5637213" y="1371600"/>
            <a:ext cx="3278187" cy="4648200"/>
            <a:chOff x="1848" y="1102"/>
            <a:chExt cx="2065" cy="2928"/>
          </a:xfrm>
        </p:grpSpPr>
        <p:grpSp>
          <p:nvGrpSpPr>
            <p:cNvPr id="1128453" name="Group 5"/>
            <p:cNvGrpSpPr>
              <a:grpSpLocks/>
            </p:cNvGrpSpPr>
            <p:nvPr/>
          </p:nvGrpSpPr>
          <p:grpSpPr bwMode="auto">
            <a:xfrm>
              <a:off x="1848" y="1102"/>
              <a:ext cx="2065" cy="288"/>
              <a:chOff x="2016" y="1774"/>
              <a:chExt cx="2065" cy="288"/>
            </a:xfrm>
          </p:grpSpPr>
          <p:sp>
            <p:nvSpPr>
              <p:cNvPr id="1128454" name="Text Box 6"/>
              <p:cNvSpPr txBox="1">
                <a:spLocks noChangeArrowheads="1"/>
              </p:cNvSpPr>
              <p:nvPr/>
            </p:nvSpPr>
            <p:spPr bwMode="auto">
              <a:xfrm>
                <a:off x="2016" y="1774"/>
                <a:ext cx="7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solidFill>
                      <a:srgbClr val="00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>
                    <a:solidFill>
                      <a:srgbClr val="0000FF"/>
                    </a:solidFill>
                    <a:latin typeface="Arial Narrow" pitchFamily="34" charset="0"/>
                  </a:rPr>
                  <a:t> Example </a:t>
                </a:r>
                <a:endParaRPr lang="en-US" sz="2400" b="1">
                  <a:solidFill>
                    <a:srgbClr val="000066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128455" name="Text Box 7"/>
              <p:cNvSpPr txBox="1">
                <a:spLocks noChangeArrowheads="1"/>
              </p:cNvSpPr>
              <p:nvPr/>
            </p:nvSpPr>
            <p:spPr bwMode="auto">
              <a:xfrm>
                <a:off x="2708" y="1774"/>
                <a:ext cx="13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1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 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2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 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3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   x</a:t>
                </a:r>
                <a:r>
                  <a:rPr lang="en-US" sz="1600" b="1">
                    <a:solidFill>
                      <a:srgbClr val="0000FF"/>
                    </a:solidFill>
                    <a:latin typeface="Arial Narrow" pitchFamily="34" charset="0"/>
                  </a:rPr>
                  <a:t>4     </a:t>
                </a:r>
                <a:r>
                  <a:rPr lang="en-US" sz="2400" b="1">
                    <a:solidFill>
                      <a:srgbClr val="0000FF"/>
                    </a:solidFill>
                    <a:latin typeface="Arial Narrow" pitchFamily="34" charset="0"/>
                  </a:rPr>
                  <a:t>y</a:t>
                </a:r>
                <a:endParaRPr lang="en-US" sz="1600" b="1">
                  <a:solidFill>
                    <a:srgbClr val="0000FF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1128456" name="Line 8"/>
            <p:cNvSpPr>
              <a:spLocks noChangeShapeType="1"/>
            </p:cNvSpPr>
            <p:nvPr/>
          </p:nvSpPr>
          <p:spPr bwMode="auto">
            <a:xfrm>
              <a:off x="1944" y="1344"/>
              <a:ext cx="19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57" name="Line 9"/>
            <p:cNvSpPr>
              <a:spLocks noChangeShapeType="1"/>
            </p:cNvSpPr>
            <p:nvPr/>
          </p:nvSpPr>
          <p:spPr bwMode="auto">
            <a:xfrm>
              <a:off x="1944" y="3984"/>
              <a:ext cx="19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58" name="Line 10"/>
            <p:cNvSpPr>
              <a:spLocks noChangeShapeType="1"/>
            </p:cNvSpPr>
            <p:nvPr/>
          </p:nvSpPr>
          <p:spPr bwMode="auto">
            <a:xfrm>
              <a:off x="3628" y="1200"/>
              <a:ext cx="0" cy="27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59" name="Text Box 11"/>
            <p:cNvSpPr txBox="1">
              <a:spLocks noChangeArrowheads="1"/>
            </p:cNvSpPr>
            <p:nvPr/>
          </p:nvSpPr>
          <p:spPr bwMode="auto">
            <a:xfrm>
              <a:off x="2120" y="3742"/>
              <a:ext cx="16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1     1     1     1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0" name="Text Box 12"/>
            <p:cNvSpPr txBox="1">
              <a:spLocks noChangeArrowheads="1"/>
            </p:cNvSpPr>
            <p:nvPr/>
          </p:nvSpPr>
          <p:spPr bwMode="auto">
            <a:xfrm>
              <a:off x="2113" y="1294"/>
              <a:ext cx="17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0     0     0     0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?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1" name="Text Box 13"/>
            <p:cNvSpPr txBox="1">
              <a:spLocks noChangeArrowheads="1"/>
            </p:cNvSpPr>
            <p:nvPr/>
          </p:nvSpPr>
          <p:spPr bwMode="auto">
            <a:xfrm>
              <a:off x="2113" y="2600"/>
              <a:ext cx="16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0     0     0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2" name="Text Box 14"/>
            <p:cNvSpPr txBox="1">
              <a:spLocks noChangeArrowheads="1"/>
            </p:cNvSpPr>
            <p:nvPr/>
          </p:nvSpPr>
          <p:spPr bwMode="auto">
            <a:xfrm>
              <a:off x="2106" y="3090"/>
              <a:ext cx="1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0     1     1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3" name="Text Box 15"/>
            <p:cNvSpPr txBox="1">
              <a:spLocks noChangeArrowheads="1"/>
            </p:cNvSpPr>
            <p:nvPr/>
          </p:nvSpPr>
          <p:spPr bwMode="auto">
            <a:xfrm>
              <a:off x="2088" y="3253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          1     1     0     0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0</a:t>
              </a:r>
              <a:endParaRPr lang="en-US" sz="20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4" name="Text Box 16"/>
            <p:cNvSpPr txBox="1">
              <a:spLocks noChangeArrowheads="1"/>
            </p:cNvSpPr>
            <p:nvPr/>
          </p:nvSpPr>
          <p:spPr bwMode="auto">
            <a:xfrm>
              <a:off x="2106" y="3416"/>
              <a:ext cx="1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1     0     1     ?</a:t>
              </a:r>
            </a:p>
          </p:txBody>
        </p:sp>
        <p:sp>
          <p:nvSpPr>
            <p:cNvPr id="1128465" name="Text Box 17"/>
            <p:cNvSpPr txBox="1">
              <a:spLocks noChangeArrowheads="1"/>
            </p:cNvSpPr>
            <p:nvPr/>
          </p:nvSpPr>
          <p:spPr bwMode="auto">
            <a:xfrm>
              <a:off x="2106" y="2926"/>
              <a:ext cx="1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0     1     0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6" name="Text Box 18"/>
            <p:cNvSpPr txBox="1">
              <a:spLocks noChangeArrowheads="1"/>
            </p:cNvSpPr>
            <p:nvPr/>
          </p:nvSpPr>
          <p:spPr bwMode="auto">
            <a:xfrm>
              <a:off x="2106" y="2763"/>
              <a:ext cx="17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1     0     0     1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 0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7" name="Text Box 19"/>
            <p:cNvSpPr txBox="1">
              <a:spLocks noChangeArrowheads="1"/>
            </p:cNvSpPr>
            <p:nvPr/>
          </p:nvSpPr>
          <p:spPr bwMode="auto">
            <a:xfrm>
              <a:off x="2099" y="1947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0     1     0     0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0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68" name="Text Box 20"/>
            <p:cNvSpPr txBox="1">
              <a:spLocks noChangeArrowheads="1"/>
            </p:cNvSpPr>
            <p:nvPr/>
          </p:nvSpPr>
          <p:spPr bwMode="auto">
            <a:xfrm>
              <a:off x="2088" y="2110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          0     1     0     1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</a:t>
              </a:r>
            </a:p>
          </p:txBody>
        </p:sp>
        <p:sp>
          <p:nvSpPr>
            <p:cNvPr id="1128469" name="Text Box 21"/>
            <p:cNvSpPr txBox="1">
              <a:spLocks noChangeArrowheads="1"/>
            </p:cNvSpPr>
            <p:nvPr/>
          </p:nvSpPr>
          <p:spPr bwMode="auto">
            <a:xfrm>
              <a:off x="2089" y="2274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0     1     1     0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</a:t>
              </a:r>
            </a:p>
          </p:txBody>
        </p:sp>
        <p:sp>
          <p:nvSpPr>
            <p:cNvPr id="1128470" name="Text Box 22"/>
            <p:cNvSpPr txBox="1">
              <a:spLocks noChangeArrowheads="1"/>
            </p:cNvSpPr>
            <p:nvPr/>
          </p:nvSpPr>
          <p:spPr bwMode="auto">
            <a:xfrm>
              <a:off x="2113" y="2437"/>
              <a:ext cx="17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0     1     1     1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?</a:t>
              </a:r>
              <a:endParaRPr lang="en-US" sz="20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71" name="Text Box 23"/>
            <p:cNvSpPr txBox="1">
              <a:spLocks noChangeArrowheads="1"/>
            </p:cNvSpPr>
            <p:nvPr/>
          </p:nvSpPr>
          <p:spPr bwMode="auto">
            <a:xfrm>
              <a:off x="2099" y="1784"/>
              <a:ext cx="17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0     0     1     1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1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72" name="Text Box 24"/>
            <p:cNvSpPr txBox="1">
              <a:spLocks noChangeArrowheads="1"/>
            </p:cNvSpPr>
            <p:nvPr/>
          </p:nvSpPr>
          <p:spPr bwMode="auto">
            <a:xfrm>
              <a:off x="2106" y="1621"/>
              <a:ext cx="17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0     0     1     0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</a:t>
              </a:r>
              <a:endParaRPr lang="en-US" sz="16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73" name="Text Box 25"/>
            <p:cNvSpPr txBox="1">
              <a:spLocks noChangeArrowheads="1"/>
            </p:cNvSpPr>
            <p:nvPr/>
          </p:nvSpPr>
          <p:spPr bwMode="auto">
            <a:xfrm>
              <a:off x="2113" y="1458"/>
              <a:ext cx="17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  </a:t>
              </a:r>
              <a:r>
                <a:rPr lang="en-US" sz="2400" b="1" dirty="0">
                  <a:solidFill>
                    <a:srgbClr val="0000FF"/>
                  </a:solidFill>
                  <a:latin typeface="Arial Narrow" pitchFamily="34" charset="0"/>
                </a:rPr>
                <a:t>        </a:t>
              </a:r>
              <a:r>
                <a:rPr lang="en-US" sz="2000" b="1" dirty="0">
                  <a:solidFill>
                    <a:srgbClr val="0000FF"/>
                  </a:solidFill>
                  <a:latin typeface="Arial Narrow" pitchFamily="34" charset="0"/>
                </a:rPr>
                <a:t>0     0     0     1     </a:t>
              </a:r>
              <a:r>
                <a:rPr lang="en-US" sz="2000" b="1" dirty="0" smtClean="0">
                  <a:solidFill>
                    <a:srgbClr val="0000FF"/>
                  </a:solidFill>
                  <a:latin typeface="Arial Narrow" pitchFamily="34" charset="0"/>
                </a:rPr>
                <a:t> ?</a:t>
              </a:r>
              <a:endParaRPr lang="en-US" sz="2000" b="1" dirty="0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  <p:sp>
          <p:nvSpPr>
            <p:cNvPr id="1128474" name="Text Box 26"/>
            <p:cNvSpPr txBox="1">
              <a:spLocks noChangeArrowheads="1"/>
            </p:cNvSpPr>
            <p:nvPr/>
          </p:nvSpPr>
          <p:spPr bwMode="auto">
            <a:xfrm>
              <a:off x="2106" y="3579"/>
              <a:ext cx="1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 </a:t>
              </a:r>
              <a:r>
                <a:rPr lang="en-US" sz="2400" b="1">
                  <a:solidFill>
                    <a:srgbClr val="0000FF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rgbClr val="0000FF"/>
                  </a:solidFill>
                  <a:latin typeface="Arial Narrow" pitchFamily="34" charset="0"/>
                </a:rPr>
                <a:t>1     1     1     0     ?</a:t>
              </a:r>
              <a:endParaRPr lang="en-US" sz="1600" b="1">
                <a:solidFill>
                  <a:srgbClr val="0000FF"/>
                </a:solidFill>
                <a:latin typeface="Arial Narrow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331915" y="2563552"/>
            <a:ext cx="7078662" cy="2403735"/>
          </a:xfrm>
          <a:prstGeom prst="rect">
            <a:avLst/>
          </a:prstGeom>
          <a:solidFill>
            <a:srgbClr val="FFFFCC"/>
          </a:solidFill>
          <a:ln w="28575">
            <a:solidFill>
              <a:srgbClr val="FF9900"/>
            </a:solidFill>
          </a:ln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ct val="20000"/>
              </a:spcBef>
              <a:spcAft>
                <a:spcPts val="1800"/>
              </a:spcAft>
              <a:buClr>
                <a:srgbClr val="F79646"/>
              </a:buClr>
              <a:buSzPct val="75000"/>
              <a:buFont typeface="Wingdings" pitchFamily="2" charset="2"/>
              <a:buChar char="q"/>
            </a:pPr>
            <a:r>
              <a:rPr lang="en-US" sz="2600" dirty="0" smtClean="0">
                <a:latin typeface="+mn-lt"/>
              </a:rPr>
              <a:t>There are |</a:t>
            </a:r>
            <a:r>
              <a:rPr lang="en-US" sz="2600" b="1" dirty="0" smtClean="0">
                <a:latin typeface="+mn-lt"/>
                <a:cs typeface="Lucida Calligraphy"/>
              </a:rPr>
              <a:t>Y</a:t>
            </a:r>
            <a:r>
              <a:rPr lang="en-US" sz="2600" dirty="0" smtClean="0">
                <a:latin typeface="+mn-lt"/>
              </a:rPr>
              <a:t>|</a:t>
            </a:r>
            <a:r>
              <a:rPr lang="en-US" sz="2600" baseline="30000" dirty="0" smtClean="0">
                <a:latin typeface="+mn-lt"/>
              </a:rPr>
              <a:t>|</a:t>
            </a:r>
            <a:r>
              <a:rPr lang="en-US" sz="2600" b="1" baseline="30000" dirty="0" smtClean="0">
                <a:latin typeface="+mn-lt"/>
                <a:cs typeface="Lucida Calligraphy"/>
              </a:rPr>
              <a:t>X</a:t>
            </a:r>
            <a:r>
              <a:rPr lang="en-US" sz="2600" baseline="30000" dirty="0" smtClean="0">
                <a:latin typeface="+mn-lt"/>
              </a:rPr>
              <a:t>|</a:t>
            </a:r>
            <a:r>
              <a:rPr lang="en-US" sz="2600" dirty="0" smtClean="0">
                <a:latin typeface="+mn-lt"/>
              </a:rPr>
              <a:t> possible functions f(</a:t>
            </a:r>
            <a:r>
              <a:rPr lang="en-US" sz="2600" b="1" dirty="0" smtClean="0">
                <a:latin typeface="+mn-lt"/>
              </a:rPr>
              <a:t>x</a:t>
            </a:r>
            <a:r>
              <a:rPr lang="en-US" sz="2600" dirty="0" smtClean="0">
                <a:latin typeface="+mn-lt"/>
              </a:rPr>
              <a:t>) from the instance space </a:t>
            </a:r>
            <a:r>
              <a:rPr lang="en-US" sz="2600" b="1" dirty="0" smtClean="0">
                <a:latin typeface="+mn-lt"/>
                <a:cs typeface="Lucida Calligraphy"/>
              </a:rPr>
              <a:t>X</a:t>
            </a:r>
            <a:r>
              <a:rPr lang="en-US" sz="2600" dirty="0" smtClean="0">
                <a:latin typeface="+mn-lt"/>
              </a:rPr>
              <a:t> to the label space </a:t>
            </a:r>
            <a:r>
              <a:rPr lang="en-US" sz="2600" b="1" dirty="0" smtClean="0">
                <a:latin typeface="+mn-lt"/>
                <a:cs typeface="Lucida Calligraphy"/>
              </a:rPr>
              <a:t>Y. </a:t>
            </a:r>
          </a:p>
          <a:p>
            <a:pPr marL="285750" indent="-285750" eaLnBrk="1" hangingPunct="1">
              <a:spcBef>
                <a:spcPct val="20000"/>
              </a:spcBef>
              <a:spcAft>
                <a:spcPts val="1800"/>
              </a:spcAft>
              <a:buClr>
                <a:srgbClr val="F79646"/>
              </a:buClr>
              <a:buSzPct val="75000"/>
              <a:buFont typeface="Wingdings" pitchFamily="2" charset="2"/>
              <a:buChar char="q"/>
            </a:pPr>
            <a:r>
              <a:rPr lang="en-US" sz="2600" dirty="0">
                <a:latin typeface="+mn-lt"/>
                <a:cs typeface="Lucida Calligraphy"/>
              </a:rPr>
              <a:t>L</a:t>
            </a:r>
            <a:r>
              <a:rPr lang="en-US" sz="2600" dirty="0" smtClean="0">
                <a:latin typeface="+mn-lt"/>
                <a:cs typeface="Lucida Calligraphy"/>
              </a:rPr>
              <a:t>earners </a:t>
            </a:r>
            <a:r>
              <a:rPr lang="en-US" sz="2600" dirty="0">
                <a:latin typeface="+mn-lt"/>
                <a:cs typeface="Lucida Calligraphy"/>
              </a:rPr>
              <a:t>typically consider </a:t>
            </a:r>
            <a:r>
              <a:rPr lang="en-US" sz="2600" dirty="0">
                <a:solidFill>
                  <a:srgbClr val="3C58AD"/>
                </a:solidFill>
                <a:latin typeface="+mn-lt"/>
                <a:cs typeface="Lucida Calligraphy"/>
              </a:rPr>
              <a:t>only a </a:t>
            </a:r>
            <a:r>
              <a:rPr lang="en-US" sz="2600" i="1" dirty="0">
                <a:solidFill>
                  <a:srgbClr val="3C58AD"/>
                </a:solidFill>
                <a:latin typeface="+mn-lt"/>
                <a:cs typeface="Lucida Calligraphy"/>
              </a:rPr>
              <a:t>subset</a:t>
            </a:r>
            <a:r>
              <a:rPr lang="en-US" sz="2600" dirty="0">
                <a:solidFill>
                  <a:srgbClr val="3C58AD"/>
                </a:solidFill>
                <a:latin typeface="+mn-lt"/>
                <a:cs typeface="Lucida Calligraphy"/>
              </a:rPr>
              <a:t> of the functions from </a:t>
            </a:r>
            <a:r>
              <a:rPr lang="en-US" sz="2600" b="1" dirty="0">
                <a:solidFill>
                  <a:srgbClr val="3C58AD"/>
                </a:solidFill>
                <a:latin typeface="+mn-lt"/>
                <a:cs typeface="Lucida Calligraphy"/>
              </a:rPr>
              <a:t>X</a:t>
            </a:r>
            <a:r>
              <a:rPr lang="en-US" sz="2600" dirty="0">
                <a:solidFill>
                  <a:srgbClr val="3C58AD"/>
                </a:solidFill>
                <a:latin typeface="+mn-lt"/>
                <a:cs typeface="Lucida Calligraphy"/>
              </a:rPr>
              <a:t>  to </a:t>
            </a:r>
            <a:r>
              <a:rPr lang="en-US" sz="2600" b="1" dirty="0">
                <a:solidFill>
                  <a:srgbClr val="3C58AD"/>
                </a:solidFill>
                <a:latin typeface="+mn-lt"/>
                <a:cs typeface="Lucida Calligraphy"/>
              </a:rPr>
              <a:t>Y</a:t>
            </a:r>
            <a:r>
              <a:rPr lang="en-US" sz="2600" dirty="0">
                <a:solidFill>
                  <a:srgbClr val="3C58AD"/>
                </a:solidFill>
                <a:latin typeface="+mn-lt"/>
                <a:cs typeface="Lucida Calligraphy"/>
              </a:rPr>
              <a:t>,</a:t>
            </a:r>
            <a:r>
              <a:rPr lang="en-US" sz="2600" dirty="0">
                <a:solidFill>
                  <a:schemeClr val="accent6"/>
                </a:solidFill>
                <a:latin typeface="+mn-lt"/>
                <a:cs typeface="Lucida Calligraphy"/>
              </a:rPr>
              <a:t> </a:t>
            </a:r>
            <a:r>
              <a:rPr lang="en-US" sz="2600" dirty="0">
                <a:latin typeface="+mn-lt"/>
                <a:cs typeface="Lucida Calligraphy"/>
              </a:rPr>
              <a:t>called the hypothesis space </a:t>
            </a:r>
            <a:r>
              <a:rPr lang="en-US" sz="2600" b="1" dirty="0">
                <a:latin typeface="+mn-lt"/>
                <a:cs typeface="Lucida Calligraphy"/>
              </a:rPr>
              <a:t>H</a:t>
            </a:r>
            <a:r>
              <a:rPr lang="en-US" sz="2600" dirty="0">
                <a:latin typeface="+mn-lt"/>
                <a:cs typeface="Lucida Calligraphy"/>
              </a:rPr>
              <a:t> </a:t>
            </a:r>
            <a:r>
              <a:rPr lang="en-US" sz="2600" dirty="0" smtClean="0">
                <a:latin typeface="+mn-lt"/>
                <a:cs typeface="Lucida Calligraphy"/>
              </a:rPr>
              <a:t>. </a:t>
            </a:r>
            <a:r>
              <a:rPr lang="en-US" sz="2600" b="1" dirty="0" smtClean="0">
                <a:latin typeface="+mn-lt"/>
                <a:cs typeface="Lucida Calligraphy"/>
              </a:rPr>
              <a:t>H </a:t>
            </a:r>
            <a:r>
              <a:rPr lang="en-US" sz="2600" dirty="0">
                <a:latin typeface="+mn-lt"/>
                <a:cs typeface="Lucida Calligraphy"/>
              </a:rPr>
              <a:t>⊆|</a:t>
            </a:r>
            <a:r>
              <a:rPr lang="en-US" sz="2600" b="1" dirty="0">
                <a:latin typeface="+mn-lt"/>
                <a:cs typeface="Lucida Calligraphy"/>
              </a:rPr>
              <a:t>Y</a:t>
            </a:r>
            <a:r>
              <a:rPr lang="en-US" sz="2600" dirty="0">
                <a:latin typeface="+mn-lt"/>
                <a:cs typeface="Lucida Calligraphy"/>
              </a:rPr>
              <a:t>|</a:t>
            </a:r>
            <a:r>
              <a:rPr lang="en-US" sz="2600" baseline="30000" dirty="0">
                <a:latin typeface="+mn-lt"/>
                <a:cs typeface="Lucida Calligraphy"/>
              </a:rPr>
              <a:t>|</a:t>
            </a:r>
            <a:r>
              <a:rPr lang="en-US" sz="2600" b="1" baseline="30000" dirty="0">
                <a:latin typeface="+mn-lt"/>
                <a:cs typeface="Lucida Calligraphy"/>
              </a:rPr>
              <a:t>X|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71293"/>
            <a:ext cx="3795395" cy="694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5654040" y="1295400"/>
            <a:ext cx="289560" cy="305435"/>
          </a:xfrm>
          <a:custGeom>
            <a:avLst/>
            <a:gdLst/>
            <a:ahLst/>
            <a:cxnLst/>
            <a:rect l="l" t="t" r="r" b="b"/>
            <a:pathLst>
              <a:path w="289560" h="305435">
                <a:moveTo>
                  <a:pt x="0" y="152567"/>
                </a:moveTo>
                <a:lnTo>
                  <a:pt x="7379" y="104344"/>
                </a:lnTo>
                <a:lnTo>
                  <a:pt x="27927" y="62462"/>
                </a:lnTo>
                <a:lnTo>
                  <a:pt x="59260" y="29436"/>
                </a:lnTo>
                <a:lnTo>
                  <a:pt x="98994" y="7777"/>
                </a:lnTo>
                <a:lnTo>
                  <a:pt x="144744" y="0"/>
                </a:lnTo>
                <a:lnTo>
                  <a:pt x="190495" y="7777"/>
                </a:lnTo>
                <a:lnTo>
                  <a:pt x="230229" y="29436"/>
                </a:lnTo>
                <a:lnTo>
                  <a:pt x="261562" y="62462"/>
                </a:lnTo>
                <a:lnTo>
                  <a:pt x="282110" y="104344"/>
                </a:lnTo>
                <a:lnTo>
                  <a:pt x="289489" y="152567"/>
                </a:lnTo>
                <a:lnTo>
                  <a:pt x="282110" y="200789"/>
                </a:lnTo>
                <a:lnTo>
                  <a:pt x="261562" y="242670"/>
                </a:lnTo>
                <a:lnTo>
                  <a:pt x="230229" y="275697"/>
                </a:lnTo>
                <a:lnTo>
                  <a:pt x="190495" y="297355"/>
                </a:lnTo>
                <a:lnTo>
                  <a:pt x="144744" y="305133"/>
                </a:lnTo>
                <a:lnTo>
                  <a:pt x="98994" y="297355"/>
                </a:lnTo>
                <a:lnTo>
                  <a:pt x="59260" y="275697"/>
                </a:lnTo>
                <a:lnTo>
                  <a:pt x="27927" y="242670"/>
                </a:lnTo>
                <a:lnTo>
                  <a:pt x="7379" y="200789"/>
                </a:lnTo>
                <a:lnTo>
                  <a:pt x="0" y="15256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7247" y="1295400"/>
            <a:ext cx="289560" cy="305435"/>
          </a:xfrm>
          <a:custGeom>
            <a:avLst/>
            <a:gdLst/>
            <a:ahLst/>
            <a:cxnLst/>
            <a:rect l="l" t="t" r="r" b="b"/>
            <a:pathLst>
              <a:path w="289560" h="305435">
                <a:moveTo>
                  <a:pt x="0" y="152567"/>
                </a:moveTo>
                <a:lnTo>
                  <a:pt x="7379" y="104344"/>
                </a:lnTo>
                <a:lnTo>
                  <a:pt x="27927" y="62462"/>
                </a:lnTo>
                <a:lnTo>
                  <a:pt x="59260" y="29436"/>
                </a:lnTo>
                <a:lnTo>
                  <a:pt x="98994" y="7777"/>
                </a:lnTo>
                <a:lnTo>
                  <a:pt x="144745" y="0"/>
                </a:lnTo>
                <a:lnTo>
                  <a:pt x="190495" y="7777"/>
                </a:lnTo>
                <a:lnTo>
                  <a:pt x="230229" y="29436"/>
                </a:lnTo>
                <a:lnTo>
                  <a:pt x="261562" y="62462"/>
                </a:lnTo>
                <a:lnTo>
                  <a:pt x="282110" y="104344"/>
                </a:lnTo>
                <a:lnTo>
                  <a:pt x="289490" y="152567"/>
                </a:lnTo>
                <a:lnTo>
                  <a:pt x="282110" y="200789"/>
                </a:lnTo>
                <a:lnTo>
                  <a:pt x="261562" y="242670"/>
                </a:lnTo>
                <a:lnTo>
                  <a:pt x="230229" y="275697"/>
                </a:lnTo>
                <a:lnTo>
                  <a:pt x="190495" y="297355"/>
                </a:lnTo>
                <a:lnTo>
                  <a:pt x="144745" y="305133"/>
                </a:lnTo>
                <a:lnTo>
                  <a:pt x="98994" y="297355"/>
                </a:lnTo>
                <a:lnTo>
                  <a:pt x="59260" y="275697"/>
                </a:lnTo>
                <a:lnTo>
                  <a:pt x="27927" y="242670"/>
                </a:lnTo>
                <a:lnTo>
                  <a:pt x="7379" y="200789"/>
                </a:lnTo>
                <a:lnTo>
                  <a:pt x="0" y="15256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0467" y="1295400"/>
            <a:ext cx="289560" cy="305435"/>
          </a:xfrm>
          <a:custGeom>
            <a:avLst/>
            <a:gdLst/>
            <a:ahLst/>
            <a:cxnLst/>
            <a:rect l="l" t="t" r="r" b="b"/>
            <a:pathLst>
              <a:path w="289560" h="305435">
                <a:moveTo>
                  <a:pt x="0" y="152567"/>
                </a:moveTo>
                <a:lnTo>
                  <a:pt x="7379" y="104344"/>
                </a:lnTo>
                <a:lnTo>
                  <a:pt x="27927" y="62462"/>
                </a:lnTo>
                <a:lnTo>
                  <a:pt x="59260" y="29436"/>
                </a:lnTo>
                <a:lnTo>
                  <a:pt x="98994" y="7777"/>
                </a:lnTo>
                <a:lnTo>
                  <a:pt x="144744" y="0"/>
                </a:lnTo>
                <a:lnTo>
                  <a:pt x="190495" y="7777"/>
                </a:lnTo>
                <a:lnTo>
                  <a:pt x="230229" y="29436"/>
                </a:lnTo>
                <a:lnTo>
                  <a:pt x="261562" y="62462"/>
                </a:lnTo>
                <a:lnTo>
                  <a:pt x="282110" y="104344"/>
                </a:lnTo>
                <a:lnTo>
                  <a:pt x="289489" y="152567"/>
                </a:lnTo>
                <a:lnTo>
                  <a:pt x="282110" y="200789"/>
                </a:lnTo>
                <a:lnTo>
                  <a:pt x="261562" y="242670"/>
                </a:lnTo>
                <a:lnTo>
                  <a:pt x="230229" y="275697"/>
                </a:lnTo>
                <a:lnTo>
                  <a:pt x="190495" y="297355"/>
                </a:lnTo>
                <a:lnTo>
                  <a:pt x="144744" y="305133"/>
                </a:lnTo>
                <a:lnTo>
                  <a:pt x="98994" y="297355"/>
                </a:lnTo>
                <a:lnTo>
                  <a:pt x="59260" y="275697"/>
                </a:lnTo>
                <a:lnTo>
                  <a:pt x="27927" y="242670"/>
                </a:lnTo>
                <a:lnTo>
                  <a:pt x="7379" y="200789"/>
                </a:lnTo>
                <a:lnTo>
                  <a:pt x="0" y="15256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33688" y="1295400"/>
            <a:ext cx="289560" cy="305435"/>
          </a:xfrm>
          <a:custGeom>
            <a:avLst/>
            <a:gdLst/>
            <a:ahLst/>
            <a:cxnLst/>
            <a:rect l="l" t="t" r="r" b="b"/>
            <a:pathLst>
              <a:path w="289560" h="305435">
                <a:moveTo>
                  <a:pt x="0" y="152567"/>
                </a:moveTo>
                <a:lnTo>
                  <a:pt x="7379" y="104344"/>
                </a:lnTo>
                <a:lnTo>
                  <a:pt x="27927" y="62462"/>
                </a:lnTo>
                <a:lnTo>
                  <a:pt x="59260" y="29436"/>
                </a:lnTo>
                <a:lnTo>
                  <a:pt x="98994" y="7777"/>
                </a:lnTo>
                <a:lnTo>
                  <a:pt x="144744" y="0"/>
                </a:lnTo>
                <a:lnTo>
                  <a:pt x="190495" y="7777"/>
                </a:lnTo>
                <a:lnTo>
                  <a:pt x="230229" y="29436"/>
                </a:lnTo>
                <a:lnTo>
                  <a:pt x="261562" y="62462"/>
                </a:lnTo>
                <a:lnTo>
                  <a:pt x="282110" y="104344"/>
                </a:lnTo>
                <a:lnTo>
                  <a:pt x="289489" y="152567"/>
                </a:lnTo>
                <a:lnTo>
                  <a:pt x="282110" y="200789"/>
                </a:lnTo>
                <a:lnTo>
                  <a:pt x="261562" y="242670"/>
                </a:lnTo>
                <a:lnTo>
                  <a:pt x="230229" y="275697"/>
                </a:lnTo>
                <a:lnTo>
                  <a:pt x="190495" y="297355"/>
                </a:lnTo>
                <a:lnTo>
                  <a:pt x="144744" y="305133"/>
                </a:lnTo>
                <a:lnTo>
                  <a:pt x="98994" y="297355"/>
                </a:lnTo>
                <a:lnTo>
                  <a:pt x="59260" y="275697"/>
                </a:lnTo>
                <a:lnTo>
                  <a:pt x="27927" y="242670"/>
                </a:lnTo>
                <a:lnTo>
                  <a:pt x="7379" y="200789"/>
                </a:lnTo>
                <a:lnTo>
                  <a:pt x="0" y="15256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54040" y="2236394"/>
            <a:ext cx="289560" cy="307340"/>
          </a:xfrm>
          <a:custGeom>
            <a:avLst/>
            <a:gdLst/>
            <a:ahLst/>
            <a:cxnLst/>
            <a:rect l="l" t="t" r="r" b="b"/>
            <a:pathLst>
              <a:path w="289560" h="307339">
                <a:moveTo>
                  <a:pt x="0" y="153551"/>
                </a:moveTo>
                <a:lnTo>
                  <a:pt x="7379" y="105017"/>
                </a:lnTo>
                <a:lnTo>
                  <a:pt x="27927" y="62866"/>
                </a:lnTo>
                <a:lnTo>
                  <a:pt x="59260" y="29626"/>
                </a:lnTo>
                <a:lnTo>
                  <a:pt x="98994" y="7828"/>
                </a:lnTo>
                <a:lnTo>
                  <a:pt x="144744" y="0"/>
                </a:lnTo>
                <a:lnTo>
                  <a:pt x="190495" y="7828"/>
                </a:lnTo>
                <a:lnTo>
                  <a:pt x="230229" y="29626"/>
                </a:lnTo>
                <a:lnTo>
                  <a:pt x="261562" y="62866"/>
                </a:lnTo>
                <a:lnTo>
                  <a:pt x="282110" y="105017"/>
                </a:lnTo>
                <a:lnTo>
                  <a:pt x="289489" y="153551"/>
                </a:lnTo>
                <a:lnTo>
                  <a:pt x="282110" y="202085"/>
                </a:lnTo>
                <a:lnTo>
                  <a:pt x="261562" y="244237"/>
                </a:lnTo>
                <a:lnTo>
                  <a:pt x="230229" y="277477"/>
                </a:lnTo>
                <a:lnTo>
                  <a:pt x="190495" y="299275"/>
                </a:lnTo>
                <a:lnTo>
                  <a:pt x="144744" y="307103"/>
                </a:lnTo>
                <a:lnTo>
                  <a:pt x="98994" y="299275"/>
                </a:lnTo>
                <a:lnTo>
                  <a:pt x="59260" y="277477"/>
                </a:lnTo>
                <a:lnTo>
                  <a:pt x="27927" y="244237"/>
                </a:lnTo>
                <a:lnTo>
                  <a:pt x="7379" y="202085"/>
                </a:lnTo>
                <a:lnTo>
                  <a:pt x="0" y="15355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7247" y="2236394"/>
            <a:ext cx="289560" cy="307340"/>
          </a:xfrm>
          <a:custGeom>
            <a:avLst/>
            <a:gdLst/>
            <a:ahLst/>
            <a:cxnLst/>
            <a:rect l="l" t="t" r="r" b="b"/>
            <a:pathLst>
              <a:path w="289560" h="307339">
                <a:moveTo>
                  <a:pt x="0" y="153551"/>
                </a:moveTo>
                <a:lnTo>
                  <a:pt x="7379" y="105017"/>
                </a:lnTo>
                <a:lnTo>
                  <a:pt x="27927" y="62866"/>
                </a:lnTo>
                <a:lnTo>
                  <a:pt x="59260" y="29626"/>
                </a:lnTo>
                <a:lnTo>
                  <a:pt x="98994" y="7828"/>
                </a:lnTo>
                <a:lnTo>
                  <a:pt x="144745" y="0"/>
                </a:lnTo>
                <a:lnTo>
                  <a:pt x="190495" y="7828"/>
                </a:lnTo>
                <a:lnTo>
                  <a:pt x="230229" y="29626"/>
                </a:lnTo>
                <a:lnTo>
                  <a:pt x="261562" y="62866"/>
                </a:lnTo>
                <a:lnTo>
                  <a:pt x="282110" y="105017"/>
                </a:lnTo>
                <a:lnTo>
                  <a:pt x="289490" y="153551"/>
                </a:lnTo>
                <a:lnTo>
                  <a:pt x="282110" y="202085"/>
                </a:lnTo>
                <a:lnTo>
                  <a:pt x="261562" y="244237"/>
                </a:lnTo>
                <a:lnTo>
                  <a:pt x="230229" y="277477"/>
                </a:lnTo>
                <a:lnTo>
                  <a:pt x="190495" y="299275"/>
                </a:lnTo>
                <a:lnTo>
                  <a:pt x="144745" y="307103"/>
                </a:lnTo>
                <a:lnTo>
                  <a:pt x="98994" y="299275"/>
                </a:lnTo>
                <a:lnTo>
                  <a:pt x="59260" y="277477"/>
                </a:lnTo>
                <a:lnTo>
                  <a:pt x="27927" y="244237"/>
                </a:lnTo>
                <a:lnTo>
                  <a:pt x="7379" y="202085"/>
                </a:lnTo>
                <a:lnTo>
                  <a:pt x="0" y="15355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40467" y="2236394"/>
            <a:ext cx="289560" cy="307340"/>
          </a:xfrm>
          <a:custGeom>
            <a:avLst/>
            <a:gdLst/>
            <a:ahLst/>
            <a:cxnLst/>
            <a:rect l="l" t="t" r="r" b="b"/>
            <a:pathLst>
              <a:path w="289560" h="307339">
                <a:moveTo>
                  <a:pt x="0" y="153551"/>
                </a:moveTo>
                <a:lnTo>
                  <a:pt x="7379" y="105017"/>
                </a:lnTo>
                <a:lnTo>
                  <a:pt x="27927" y="62866"/>
                </a:lnTo>
                <a:lnTo>
                  <a:pt x="59260" y="29626"/>
                </a:lnTo>
                <a:lnTo>
                  <a:pt x="98994" y="7828"/>
                </a:lnTo>
                <a:lnTo>
                  <a:pt x="144744" y="0"/>
                </a:lnTo>
                <a:lnTo>
                  <a:pt x="190495" y="7828"/>
                </a:lnTo>
                <a:lnTo>
                  <a:pt x="230229" y="29626"/>
                </a:lnTo>
                <a:lnTo>
                  <a:pt x="261562" y="62866"/>
                </a:lnTo>
                <a:lnTo>
                  <a:pt x="282110" y="105017"/>
                </a:lnTo>
                <a:lnTo>
                  <a:pt x="289489" y="153551"/>
                </a:lnTo>
                <a:lnTo>
                  <a:pt x="282110" y="202085"/>
                </a:lnTo>
                <a:lnTo>
                  <a:pt x="261562" y="244237"/>
                </a:lnTo>
                <a:lnTo>
                  <a:pt x="230229" y="277477"/>
                </a:lnTo>
                <a:lnTo>
                  <a:pt x="190495" y="299275"/>
                </a:lnTo>
                <a:lnTo>
                  <a:pt x="144744" y="307103"/>
                </a:lnTo>
                <a:lnTo>
                  <a:pt x="98994" y="299275"/>
                </a:lnTo>
                <a:lnTo>
                  <a:pt x="59260" y="277477"/>
                </a:lnTo>
                <a:lnTo>
                  <a:pt x="27927" y="244237"/>
                </a:lnTo>
                <a:lnTo>
                  <a:pt x="7379" y="202085"/>
                </a:lnTo>
                <a:lnTo>
                  <a:pt x="0" y="15355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33688" y="2236394"/>
            <a:ext cx="289560" cy="307340"/>
          </a:xfrm>
          <a:custGeom>
            <a:avLst/>
            <a:gdLst/>
            <a:ahLst/>
            <a:cxnLst/>
            <a:rect l="l" t="t" r="r" b="b"/>
            <a:pathLst>
              <a:path w="289560" h="307339">
                <a:moveTo>
                  <a:pt x="0" y="153551"/>
                </a:moveTo>
                <a:lnTo>
                  <a:pt x="7379" y="105017"/>
                </a:lnTo>
                <a:lnTo>
                  <a:pt x="27927" y="62866"/>
                </a:lnTo>
                <a:lnTo>
                  <a:pt x="59260" y="29626"/>
                </a:lnTo>
                <a:lnTo>
                  <a:pt x="98994" y="7828"/>
                </a:lnTo>
                <a:lnTo>
                  <a:pt x="144744" y="0"/>
                </a:lnTo>
                <a:lnTo>
                  <a:pt x="190495" y="7828"/>
                </a:lnTo>
                <a:lnTo>
                  <a:pt x="230229" y="29626"/>
                </a:lnTo>
                <a:lnTo>
                  <a:pt x="261562" y="62866"/>
                </a:lnTo>
                <a:lnTo>
                  <a:pt x="282110" y="105017"/>
                </a:lnTo>
                <a:lnTo>
                  <a:pt x="289489" y="153551"/>
                </a:lnTo>
                <a:lnTo>
                  <a:pt x="282110" y="202085"/>
                </a:lnTo>
                <a:lnTo>
                  <a:pt x="261562" y="244237"/>
                </a:lnTo>
                <a:lnTo>
                  <a:pt x="230229" y="277477"/>
                </a:lnTo>
                <a:lnTo>
                  <a:pt x="190495" y="299275"/>
                </a:lnTo>
                <a:lnTo>
                  <a:pt x="144744" y="307103"/>
                </a:lnTo>
                <a:lnTo>
                  <a:pt x="98994" y="299275"/>
                </a:lnTo>
                <a:lnTo>
                  <a:pt x="59260" y="277477"/>
                </a:lnTo>
                <a:lnTo>
                  <a:pt x="27927" y="244237"/>
                </a:lnTo>
                <a:lnTo>
                  <a:pt x="7379" y="202085"/>
                </a:lnTo>
                <a:lnTo>
                  <a:pt x="0" y="15355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4040" y="3216757"/>
            <a:ext cx="289560" cy="307340"/>
          </a:xfrm>
          <a:custGeom>
            <a:avLst/>
            <a:gdLst/>
            <a:ahLst/>
            <a:cxnLst/>
            <a:rect l="l" t="t" r="r" b="b"/>
            <a:pathLst>
              <a:path w="289560" h="307339">
                <a:moveTo>
                  <a:pt x="0" y="153551"/>
                </a:moveTo>
                <a:lnTo>
                  <a:pt x="7379" y="105017"/>
                </a:lnTo>
                <a:lnTo>
                  <a:pt x="27927" y="62866"/>
                </a:lnTo>
                <a:lnTo>
                  <a:pt x="59260" y="29626"/>
                </a:lnTo>
                <a:lnTo>
                  <a:pt x="98994" y="7828"/>
                </a:lnTo>
                <a:lnTo>
                  <a:pt x="144744" y="0"/>
                </a:lnTo>
                <a:lnTo>
                  <a:pt x="190495" y="7828"/>
                </a:lnTo>
                <a:lnTo>
                  <a:pt x="230229" y="29626"/>
                </a:lnTo>
                <a:lnTo>
                  <a:pt x="261562" y="62866"/>
                </a:lnTo>
                <a:lnTo>
                  <a:pt x="282110" y="105017"/>
                </a:lnTo>
                <a:lnTo>
                  <a:pt x="289489" y="153551"/>
                </a:lnTo>
                <a:lnTo>
                  <a:pt x="282110" y="202085"/>
                </a:lnTo>
                <a:lnTo>
                  <a:pt x="261562" y="244237"/>
                </a:lnTo>
                <a:lnTo>
                  <a:pt x="230229" y="277476"/>
                </a:lnTo>
                <a:lnTo>
                  <a:pt x="190495" y="299275"/>
                </a:lnTo>
                <a:lnTo>
                  <a:pt x="144744" y="307103"/>
                </a:lnTo>
                <a:lnTo>
                  <a:pt x="98994" y="299275"/>
                </a:lnTo>
                <a:lnTo>
                  <a:pt x="59260" y="277476"/>
                </a:lnTo>
                <a:lnTo>
                  <a:pt x="27927" y="244237"/>
                </a:lnTo>
                <a:lnTo>
                  <a:pt x="7379" y="202085"/>
                </a:lnTo>
                <a:lnTo>
                  <a:pt x="0" y="15355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7247" y="3216757"/>
            <a:ext cx="289560" cy="307340"/>
          </a:xfrm>
          <a:custGeom>
            <a:avLst/>
            <a:gdLst/>
            <a:ahLst/>
            <a:cxnLst/>
            <a:rect l="l" t="t" r="r" b="b"/>
            <a:pathLst>
              <a:path w="289560" h="307339">
                <a:moveTo>
                  <a:pt x="0" y="153551"/>
                </a:moveTo>
                <a:lnTo>
                  <a:pt x="7379" y="105017"/>
                </a:lnTo>
                <a:lnTo>
                  <a:pt x="27927" y="62866"/>
                </a:lnTo>
                <a:lnTo>
                  <a:pt x="59260" y="29626"/>
                </a:lnTo>
                <a:lnTo>
                  <a:pt x="98994" y="7828"/>
                </a:lnTo>
                <a:lnTo>
                  <a:pt x="144745" y="0"/>
                </a:lnTo>
                <a:lnTo>
                  <a:pt x="190495" y="7828"/>
                </a:lnTo>
                <a:lnTo>
                  <a:pt x="230229" y="29626"/>
                </a:lnTo>
                <a:lnTo>
                  <a:pt x="261562" y="62866"/>
                </a:lnTo>
                <a:lnTo>
                  <a:pt x="282110" y="105017"/>
                </a:lnTo>
                <a:lnTo>
                  <a:pt x="289490" y="153551"/>
                </a:lnTo>
                <a:lnTo>
                  <a:pt x="282110" y="202085"/>
                </a:lnTo>
                <a:lnTo>
                  <a:pt x="261562" y="244237"/>
                </a:lnTo>
                <a:lnTo>
                  <a:pt x="230229" y="277476"/>
                </a:lnTo>
                <a:lnTo>
                  <a:pt x="190495" y="299275"/>
                </a:lnTo>
                <a:lnTo>
                  <a:pt x="144745" y="307103"/>
                </a:lnTo>
                <a:lnTo>
                  <a:pt x="98994" y="299275"/>
                </a:lnTo>
                <a:lnTo>
                  <a:pt x="59260" y="277476"/>
                </a:lnTo>
                <a:lnTo>
                  <a:pt x="27927" y="244237"/>
                </a:lnTo>
                <a:lnTo>
                  <a:pt x="7379" y="202085"/>
                </a:lnTo>
                <a:lnTo>
                  <a:pt x="0" y="15355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40467" y="3216757"/>
            <a:ext cx="289560" cy="307340"/>
          </a:xfrm>
          <a:custGeom>
            <a:avLst/>
            <a:gdLst/>
            <a:ahLst/>
            <a:cxnLst/>
            <a:rect l="l" t="t" r="r" b="b"/>
            <a:pathLst>
              <a:path w="289560" h="307339">
                <a:moveTo>
                  <a:pt x="0" y="153551"/>
                </a:moveTo>
                <a:lnTo>
                  <a:pt x="7379" y="105017"/>
                </a:lnTo>
                <a:lnTo>
                  <a:pt x="27927" y="62866"/>
                </a:lnTo>
                <a:lnTo>
                  <a:pt x="59260" y="29626"/>
                </a:lnTo>
                <a:lnTo>
                  <a:pt x="98994" y="7828"/>
                </a:lnTo>
                <a:lnTo>
                  <a:pt x="144744" y="0"/>
                </a:lnTo>
                <a:lnTo>
                  <a:pt x="190495" y="7828"/>
                </a:lnTo>
                <a:lnTo>
                  <a:pt x="230229" y="29626"/>
                </a:lnTo>
                <a:lnTo>
                  <a:pt x="261562" y="62866"/>
                </a:lnTo>
                <a:lnTo>
                  <a:pt x="282110" y="105017"/>
                </a:lnTo>
                <a:lnTo>
                  <a:pt x="289489" y="153551"/>
                </a:lnTo>
                <a:lnTo>
                  <a:pt x="282110" y="202085"/>
                </a:lnTo>
                <a:lnTo>
                  <a:pt x="261562" y="244237"/>
                </a:lnTo>
                <a:lnTo>
                  <a:pt x="230229" y="277476"/>
                </a:lnTo>
                <a:lnTo>
                  <a:pt x="190495" y="299275"/>
                </a:lnTo>
                <a:lnTo>
                  <a:pt x="144744" y="307103"/>
                </a:lnTo>
                <a:lnTo>
                  <a:pt x="98994" y="299275"/>
                </a:lnTo>
                <a:lnTo>
                  <a:pt x="59260" y="277476"/>
                </a:lnTo>
                <a:lnTo>
                  <a:pt x="27927" y="244237"/>
                </a:lnTo>
                <a:lnTo>
                  <a:pt x="7379" y="202085"/>
                </a:lnTo>
                <a:lnTo>
                  <a:pt x="0" y="15355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3688" y="3216757"/>
            <a:ext cx="289560" cy="307340"/>
          </a:xfrm>
          <a:custGeom>
            <a:avLst/>
            <a:gdLst/>
            <a:ahLst/>
            <a:cxnLst/>
            <a:rect l="l" t="t" r="r" b="b"/>
            <a:pathLst>
              <a:path w="289560" h="307339">
                <a:moveTo>
                  <a:pt x="0" y="153551"/>
                </a:moveTo>
                <a:lnTo>
                  <a:pt x="7379" y="105017"/>
                </a:lnTo>
                <a:lnTo>
                  <a:pt x="27927" y="62866"/>
                </a:lnTo>
                <a:lnTo>
                  <a:pt x="59260" y="29626"/>
                </a:lnTo>
                <a:lnTo>
                  <a:pt x="98994" y="7828"/>
                </a:lnTo>
                <a:lnTo>
                  <a:pt x="144744" y="0"/>
                </a:lnTo>
                <a:lnTo>
                  <a:pt x="190495" y="7828"/>
                </a:lnTo>
                <a:lnTo>
                  <a:pt x="230229" y="29626"/>
                </a:lnTo>
                <a:lnTo>
                  <a:pt x="261562" y="62866"/>
                </a:lnTo>
                <a:lnTo>
                  <a:pt x="282110" y="105017"/>
                </a:lnTo>
                <a:lnTo>
                  <a:pt x="289489" y="153551"/>
                </a:lnTo>
                <a:lnTo>
                  <a:pt x="282110" y="202085"/>
                </a:lnTo>
                <a:lnTo>
                  <a:pt x="261562" y="244237"/>
                </a:lnTo>
                <a:lnTo>
                  <a:pt x="230229" y="277476"/>
                </a:lnTo>
                <a:lnTo>
                  <a:pt x="190495" y="299275"/>
                </a:lnTo>
                <a:lnTo>
                  <a:pt x="144744" y="307103"/>
                </a:lnTo>
                <a:lnTo>
                  <a:pt x="98994" y="299275"/>
                </a:lnTo>
                <a:lnTo>
                  <a:pt x="59260" y="277476"/>
                </a:lnTo>
                <a:lnTo>
                  <a:pt x="27927" y="244237"/>
                </a:lnTo>
                <a:lnTo>
                  <a:pt x="7379" y="202085"/>
                </a:lnTo>
                <a:lnTo>
                  <a:pt x="0" y="153551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8635" y="2569058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6476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0535" y="254365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4567" y="2569058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6476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6467" y="254365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00511" y="2569058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6476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62411" y="254365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03036" y="2557247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6476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64937" y="253184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57144" y="1621746"/>
            <a:ext cx="0" cy="650240"/>
          </a:xfrm>
          <a:custGeom>
            <a:avLst/>
            <a:gdLst/>
            <a:ahLst/>
            <a:cxnLst/>
            <a:rect l="l" t="t" r="r" b="b"/>
            <a:pathLst>
              <a:path h="650239">
                <a:moveTo>
                  <a:pt x="0" y="65008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19044" y="15963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83089" y="1621746"/>
            <a:ext cx="0" cy="650240"/>
          </a:xfrm>
          <a:custGeom>
            <a:avLst/>
            <a:gdLst/>
            <a:ahLst/>
            <a:cxnLst/>
            <a:rect l="l" t="t" r="r" b="b"/>
            <a:pathLst>
              <a:path h="650239">
                <a:moveTo>
                  <a:pt x="0" y="65008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44989" y="15963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09020" y="1621746"/>
            <a:ext cx="0" cy="650240"/>
          </a:xfrm>
          <a:custGeom>
            <a:avLst/>
            <a:gdLst/>
            <a:ahLst/>
            <a:cxnLst/>
            <a:rect l="l" t="t" r="r" b="b"/>
            <a:pathLst>
              <a:path h="650239">
                <a:moveTo>
                  <a:pt x="0" y="65008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70920" y="159633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09425" y="1609935"/>
            <a:ext cx="0" cy="650240"/>
          </a:xfrm>
          <a:custGeom>
            <a:avLst/>
            <a:gdLst/>
            <a:ahLst/>
            <a:cxnLst/>
            <a:rect l="l" t="t" r="r" b="b"/>
            <a:pathLst>
              <a:path h="650239">
                <a:moveTo>
                  <a:pt x="0" y="65008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71325" y="158452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10357" y="1622502"/>
            <a:ext cx="752475" cy="600710"/>
          </a:xfrm>
          <a:custGeom>
            <a:avLst/>
            <a:gdLst/>
            <a:ahLst/>
            <a:cxnLst/>
            <a:rect l="l" t="t" r="r" b="b"/>
            <a:pathLst>
              <a:path w="752475" h="600710">
                <a:moveTo>
                  <a:pt x="0" y="600112"/>
                </a:moveTo>
                <a:lnTo>
                  <a:pt x="7524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99345" y="1606664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83337" y="0"/>
                </a:moveTo>
                <a:lnTo>
                  <a:pt x="0" y="17716"/>
                </a:lnTo>
                <a:lnTo>
                  <a:pt x="47510" y="77292"/>
                </a:lnTo>
                <a:lnTo>
                  <a:pt x="83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34168" y="1640219"/>
            <a:ext cx="752475" cy="600710"/>
          </a:xfrm>
          <a:custGeom>
            <a:avLst/>
            <a:gdLst/>
            <a:ahLst/>
            <a:cxnLst/>
            <a:rect l="l" t="t" r="r" b="b"/>
            <a:pathLst>
              <a:path w="752475" h="600710">
                <a:moveTo>
                  <a:pt x="0" y="600111"/>
                </a:moveTo>
                <a:lnTo>
                  <a:pt x="7524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23156" y="1624380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83337" y="0"/>
                </a:moveTo>
                <a:lnTo>
                  <a:pt x="0" y="17716"/>
                </a:lnTo>
                <a:lnTo>
                  <a:pt x="47523" y="77292"/>
                </a:lnTo>
                <a:lnTo>
                  <a:pt x="83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96294" y="1640219"/>
            <a:ext cx="752475" cy="600710"/>
          </a:xfrm>
          <a:custGeom>
            <a:avLst/>
            <a:gdLst/>
            <a:ahLst/>
            <a:cxnLst/>
            <a:rect l="l" t="t" r="r" b="b"/>
            <a:pathLst>
              <a:path w="752475" h="600710">
                <a:moveTo>
                  <a:pt x="0" y="600111"/>
                </a:moveTo>
                <a:lnTo>
                  <a:pt x="7524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85282" y="1624380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83337" y="0"/>
                </a:moveTo>
                <a:lnTo>
                  <a:pt x="0" y="17716"/>
                </a:lnTo>
                <a:lnTo>
                  <a:pt x="47510" y="77292"/>
                </a:lnTo>
                <a:lnTo>
                  <a:pt x="83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48635" y="2598928"/>
            <a:ext cx="752475" cy="600710"/>
          </a:xfrm>
          <a:custGeom>
            <a:avLst/>
            <a:gdLst/>
            <a:ahLst/>
            <a:cxnLst/>
            <a:rect l="l" t="t" r="r" b="b"/>
            <a:pathLst>
              <a:path w="752475" h="600710">
                <a:moveTo>
                  <a:pt x="0" y="600112"/>
                </a:moveTo>
                <a:lnTo>
                  <a:pt x="7524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37623" y="2583091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83324" y="0"/>
                </a:moveTo>
                <a:lnTo>
                  <a:pt x="0" y="17716"/>
                </a:lnTo>
                <a:lnTo>
                  <a:pt x="47510" y="77292"/>
                </a:lnTo>
                <a:lnTo>
                  <a:pt x="833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72446" y="2616645"/>
            <a:ext cx="752475" cy="600710"/>
          </a:xfrm>
          <a:custGeom>
            <a:avLst/>
            <a:gdLst/>
            <a:ahLst/>
            <a:cxnLst/>
            <a:rect l="l" t="t" r="r" b="b"/>
            <a:pathLst>
              <a:path w="752475" h="600710">
                <a:moveTo>
                  <a:pt x="0" y="600112"/>
                </a:moveTo>
                <a:lnTo>
                  <a:pt x="7524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61434" y="2600807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83324" y="0"/>
                </a:moveTo>
                <a:lnTo>
                  <a:pt x="0" y="17716"/>
                </a:lnTo>
                <a:lnTo>
                  <a:pt x="47510" y="77292"/>
                </a:lnTo>
                <a:lnTo>
                  <a:pt x="833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6693" y="2616645"/>
            <a:ext cx="752475" cy="600710"/>
          </a:xfrm>
          <a:custGeom>
            <a:avLst/>
            <a:gdLst/>
            <a:ahLst/>
            <a:cxnLst/>
            <a:rect l="l" t="t" r="r" b="b"/>
            <a:pathLst>
              <a:path w="752475" h="600710">
                <a:moveTo>
                  <a:pt x="0" y="600112"/>
                </a:moveTo>
                <a:lnTo>
                  <a:pt x="75246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25681" y="2600807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83337" y="0"/>
                </a:moveTo>
                <a:lnTo>
                  <a:pt x="0" y="17716"/>
                </a:lnTo>
                <a:lnTo>
                  <a:pt x="47510" y="77292"/>
                </a:lnTo>
                <a:lnTo>
                  <a:pt x="83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65704" y="1573039"/>
            <a:ext cx="1597025" cy="663575"/>
          </a:xfrm>
          <a:custGeom>
            <a:avLst/>
            <a:gdLst/>
            <a:ahLst/>
            <a:cxnLst/>
            <a:rect l="l" t="t" r="r" b="b"/>
            <a:pathLst>
              <a:path w="1597025" h="663575">
                <a:moveTo>
                  <a:pt x="0" y="663354"/>
                </a:moveTo>
                <a:lnTo>
                  <a:pt x="159658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00766" y="1557337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0" y="0"/>
                </a:moveTo>
                <a:lnTo>
                  <a:pt x="29235" y="70370"/>
                </a:lnTo>
                <a:lnTo>
                  <a:pt x="84975" y="5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23171" y="1570073"/>
            <a:ext cx="2406015" cy="666750"/>
          </a:xfrm>
          <a:custGeom>
            <a:avLst/>
            <a:gdLst/>
            <a:ahLst/>
            <a:cxnLst/>
            <a:rect l="l" t="t" r="r" b="b"/>
            <a:pathLst>
              <a:path w="2406015" h="666750">
                <a:moveTo>
                  <a:pt x="0" y="666320"/>
                </a:moveTo>
                <a:lnTo>
                  <a:pt x="240597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70030" y="1546911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60">
                <a:moveTo>
                  <a:pt x="0" y="0"/>
                </a:moveTo>
                <a:lnTo>
                  <a:pt x="20345" y="73431"/>
                </a:lnTo>
                <a:lnTo>
                  <a:pt x="83604" y="16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23171" y="2550437"/>
            <a:ext cx="2406015" cy="666750"/>
          </a:xfrm>
          <a:custGeom>
            <a:avLst/>
            <a:gdLst/>
            <a:ahLst/>
            <a:cxnLst/>
            <a:rect l="l" t="t" r="r" b="b"/>
            <a:pathLst>
              <a:path w="2406015" h="666750">
                <a:moveTo>
                  <a:pt x="0" y="666320"/>
                </a:moveTo>
                <a:lnTo>
                  <a:pt x="240597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0030" y="2527274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60">
                <a:moveTo>
                  <a:pt x="0" y="0"/>
                </a:moveTo>
                <a:lnTo>
                  <a:pt x="20345" y="73431"/>
                </a:lnTo>
                <a:lnTo>
                  <a:pt x="83604" y="16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65704" y="2553404"/>
            <a:ext cx="1597025" cy="663575"/>
          </a:xfrm>
          <a:custGeom>
            <a:avLst/>
            <a:gdLst/>
            <a:ahLst/>
            <a:cxnLst/>
            <a:rect l="l" t="t" r="r" b="b"/>
            <a:pathLst>
              <a:path w="1597025" h="663575">
                <a:moveTo>
                  <a:pt x="0" y="663353"/>
                </a:moveTo>
                <a:lnTo>
                  <a:pt x="159658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00766" y="2537701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0" y="0"/>
                </a:moveTo>
                <a:lnTo>
                  <a:pt x="29235" y="70370"/>
                </a:lnTo>
                <a:lnTo>
                  <a:pt x="84975" y="5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91648" y="1634063"/>
            <a:ext cx="1597025" cy="663575"/>
          </a:xfrm>
          <a:custGeom>
            <a:avLst/>
            <a:gdLst/>
            <a:ahLst/>
            <a:cxnLst/>
            <a:rect l="l" t="t" r="r" b="b"/>
            <a:pathLst>
              <a:path w="1597025" h="663575">
                <a:moveTo>
                  <a:pt x="0" y="663353"/>
                </a:moveTo>
                <a:lnTo>
                  <a:pt x="159658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26697" y="1618373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0" y="0"/>
                </a:moveTo>
                <a:lnTo>
                  <a:pt x="29235" y="70358"/>
                </a:lnTo>
                <a:lnTo>
                  <a:pt x="84988" y="59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91648" y="2553404"/>
            <a:ext cx="1597025" cy="663575"/>
          </a:xfrm>
          <a:custGeom>
            <a:avLst/>
            <a:gdLst/>
            <a:ahLst/>
            <a:cxnLst/>
            <a:rect l="l" t="t" r="r" b="b"/>
            <a:pathLst>
              <a:path w="1597025" h="663575">
                <a:moveTo>
                  <a:pt x="0" y="663353"/>
                </a:moveTo>
                <a:lnTo>
                  <a:pt x="159658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26697" y="2537701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0" y="0"/>
                </a:moveTo>
                <a:lnTo>
                  <a:pt x="29235" y="70370"/>
                </a:lnTo>
                <a:lnTo>
                  <a:pt x="84988" y="5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28096" y="1622277"/>
            <a:ext cx="753110" cy="600710"/>
          </a:xfrm>
          <a:custGeom>
            <a:avLst/>
            <a:gdLst/>
            <a:ahLst/>
            <a:cxnLst/>
            <a:rect l="l" t="t" r="r" b="b"/>
            <a:pathLst>
              <a:path w="753110" h="600710">
                <a:moveTo>
                  <a:pt x="752821" y="600336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08236" y="1606435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19" h="77469">
                <a:moveTo>
                  <a:pt x="0" y="0"/>
                </a:moveTo>
                <a:lnTo>
                  <a:pt x="35813" y="77292"/>
                </a:lnTo>
                <a:lnTo>
                  <a:pt x="83324" y="17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49772" y="1639994"/>
            <a:ext cx="753110" cy="600710"/>
          </a:xfrm>
          <a:custGeom>
            <a:avLst/>
            <a:gdLst/>
            <a:ahLst/>
            <a:cxnLst/>
            <a:rect l="l" t="t" r="r" b="b"/>
            <a:pathLst>
              <a:path w="753110" h="600710">
                <a:moveTo>
                  <a:pt x="752822" y="600336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29913" y="1624152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0" y="0"/>
                </a:moveTo>
                <a:lnTo>
                  <a:pt x="35826" y="77292"/>
                </a:lnTo>
                <a:lnTo>
                  <a:pt x="83337" y="17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14033" y="1639994"/>
            <a:ext cx="753110" cy="600710"/>
          </a:xfrm>
          <a:custGeom>
            <a:avLst/>
            <a:gdLst/>
            <a:ahLst/>
            <a:cxnLst/>
            <a:rect l="l" t="t" r="r" b="b"/>
            <a:pathLst>
              <a:path w="753110" h="600710">
                <a:moveTo>
                  <a:pt x="752821" y="600336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94174" y="1624152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0" y="0"/>
                </a:moveTo>
                <a:lnTo>
                  <a:pt x="35813" y="77292"/>
                </a:lnTo>
                <a:lnTo>
                  <a:pt x="83324" y="17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7034" y="1572879"/>
            <a:ext cx="1597025" cy="663575"/>
          </a:xfrm>
          <a:custGeom>
            <a:avLst/>
            <a:gdLst/>
            <a:ahLst/>
            <a:cxnLst/>
            <a:rect l="l" t="t" r="r" b="b"/>
            <a:pathLst>
              <a:path w="1597025" h="663575">
                <a:moveTo>
                  <a:pt x="1596409" y="66351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63570" y="1557185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84988" y="0"/>
                </a:moveTo>
                <a:lnTo>
                  <a:pt x="0" y="5943"/>
                </a:lnTo>
                <a:lnTo>
                  <a:pt x="55753" y="70370"/>
                </a:lnTo>
                <a:lnTo>
                  <a:pt x="84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45528" y="1569910"/>
            <a:ext cx="2406650" cy="666750"/>
          </a:xfrm>
          <a:custGeom>
            <a:avLst/>
            <a:gdLst/>
            <a:ahLst/>
            <a:cxnLst/>
            <a:rect l="l" t="t" r="r" b="b"/>
            <a:pathLst>
              <a:path w="2406650" h="666750">
                <a:moveTo>
                  <a:pt x="2406377" y="66648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21050" y="1546745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60">
                <a:moveTo>
                  <a:pt x="83604" y="0"/>
                </a:moveTo>
                <a:lnTo>
                  <a:pt x="0" y="16383"/>
                </a:lnTo>
                <a:lnTo>
                  <a:pt x="63258" y="73431"/>
                </a:lnTo>
                <a:lnTo>
                  <a:pt x="83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12965" y="1633903"/>
            <a:ext cx="1597025" cy="663575"/>
          </a:xfrm>
          <a:custGeom>
            <a:avLst/>
            <a:gdLst/>
            <a:ahLst/>
            <a:cxnLst/>
            <a:rect l="l" t="t" r="r" b="b"/>
            <a:pathLst>
              <a:path w="1597025" h="663575">
                <a:moveTo>
                  <a:pt x="1596408" y="66351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89515" y="1618208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84988" y="0"/>
                </a:moveTo>
                <a:lnTo>
                  <a:pt x="0" y="5943"/>
                </a:lnTo>
                <a:lnTo>
                  <a:pt x="55740" y="70370"/>
                </a:lnTo>
                <a:lnTo>
                  <a:pt x="84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68494" y="2541605"/>
            <a:ext cx="753110" cy="600710"/>
          </a:xfrm>
          <a:custGeom>
            <a:avLst/>
            <a:gdLst/>
            <a:ahLst/>
            <a:cxnLst/>
            <a:rect l="l" t="t" r="r" b="b"/>
            <a:pathLst>
              <a:path w="753110" h="600710">
                <a:moveTo>
                  <a:pt x="752821" y="600336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48635" y="2525776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19" h="77469">
                <a:moveTo>
                  <a:pt x="0" y="0"/>
                </a:moveTo>
                <a:lnTo>
                  <a:pt x="35814" y="77292"/>
                </a:lnTo>
                <a:lnTo>
                  <a:pt x="83324" y="17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992305" y="2559334"/>
            <a:ext cx="753110" cy="600710"/>
          </a:xfrm>
          <a:custGeom>
            <a:avLst/>
            <a:gdLst/>
            <a:ahLst/>
            <a:cxnLst/>
            <a:rect l="l" t="t" r="r" b="b"/>
            <a:pathLst>
              <a:path w="753110" h="600710">
                <a:moveTo>
                  <a:pt x="752821" y="600336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72446" y="2543492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0" y="0"/>
                </a:moveTo>
                <a:lnTo>
                  <a:pt x="35814" y="77292"/>
                </a:lnTo>
                <a:lnTo>
                  <a:pt x="83324" y="17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956553" y="2559334"/>
            <a:ext cx="753110" cy="600710"/>
          </a:xfrm>
          <a:custGeom>
            <a:avLst/>
            <a:gdLst/>
            <a:ahLst/>
            <a:cxnLst/>
            <a:rect l="l" t="t" r="r" b="b"/>
            <a:pathLst>
              <a:path w="753110" h="600710">
                <a:moveTo>
                  <a:pt x="752821" y="600336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36694" y="2543492"/>
            <a:ext cx="83820" cy="77470"/>
          </a:xfrm>
          <a:custGeom>
            <a:avLst/>
            <a:gdLst/>
            <a:ahLst/>
            <a:cxnLst/>
            <a:rect l="l" t="t" r="r" b="b"/>
            <a:pathLst>
              <a:path w="83820" h="77469">
                <a:moveTo>
                  <a:pt x="0" y="0"/>
                </a:moveTo>
                <a:lnTo>
                  <a:pt x="35826" y="77292"/>
                </a:lnTo>
                <a:lnTo>
                  <a:pt x="83337" y="17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27433" y="2492208"/>
            <a:ext cx="1598930" cy="663575"/>
          </a:xfrm>
          <a:custGeom>
            <a:avLst/>
            <a:gdLst/>
            <a:ahLst/>
            <a:cxnLst/>
            <a:rect l="l" t="t" r="r" b="b"/>
            <a:pathLst>
              <a:path w="1598929" h="663575">
                <a:moveTo>
                  <a:pt x="1598528" y="663525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103969" y="2476487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84988" y="0"/>
                </a:moveTo>
                <a:lnTo>
                  <a:pt x="0" y="5981"/>
                </a:lnTo>
                <a:lnTo>
                  <a:pt x="55778" y="70383"/>
                </a:lnTo>
                <a:lnTo>
                  <a:pt x="84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88057" y="2489255"/>
            <a:ext cx="2404745" cy="666750"/>
          </a:xfrm>
          <a:custGeom>
            <a:avLst/>
            <a:gdLst/>
            <a:ahLst/>
            <a:cxnLst/>
            <a:rect l="l" t="t" r="r" b="b"/>
            <a:pathLst>
              <a:path w="2404745" h="666750">
                <a:moveTo>
                  <a:pt x="2404247" y="666478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63570" y="2466098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19" h="73660">
                <a:moveTo>
                  <a:pt x="83616" y="0"/>
                </a:moveTo>
                <a:lnTo>
                  <a:pt x="0" y="16370"/>
                </a:lnTo>
                <a:lnTo>
                  <a:pt x="63258" y="73431"/>
                </a:lnTo>
                <a:lnTo>
                  <a:pt x="836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53378" y="2553232"/>
            <a:ext cx="1598930" cy="663575"/>
          </a:xfrm>
          <a:custGeom>
            <a:avLst/>
            <a:gdLst/>
            <a:ahLst/>
            <a:cxnLst/>
            <a:rect l="l" t="t" r="r" b="b"/>
            <a:pathLst>
              <a:path w="1598929" h="663575">
                <a:moveTo>
                  <a:pt x="1598528" y="663525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29913" y="2537511"/>
            <a:ext cx="85090" cy="70485"/>
          </a:xfrm>
          <a:custGeom>
            <a:avLst/>
            <a:gdLst/>
            <a:ahLst/>
            <a:cxnLst/>
            <a:rect l="l" t="t" r="r" b="b"/>
            <a:pathLst>
              <a:path w="85089" h="70485">
                <a:moveTo>
                  <a:pt x="84988" y="0"/>
                </a:moveTo>
                <a:lnTo>
                  <a:pt x="0" y="5981"/>
                </a:lnTo>
                <a:lnTo>
                  <a:pt x="55778" y="70383"/>
                </a:lnTo>
                <a:lnTo>
                  <a:pt x="84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45491" y="1319178"/>
            <a:ext cx="7865109" cy="4839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45465" algn="ctr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sz="2400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</a:p>
          <a:p>
            <a:pPr marL="5287645" marR="545465">
              <a:lnSpc>
                <a:spcPts val="7440"/>
              </a:lnSpc>
              <a:spcBef>
                <a:spcPts val="265"/>
              </a:spcBef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 Input</a:t>
            </a:r>
            <a:r>
              <a:rPr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</a:p>
          <a:p>
            <a:pPr marL="1841500">
              <a:lnSpc>
                <a:spcPts val="2855"/>
              </a:lnSpc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feed-forward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1087755" indent="-342900">
              <a:lnSpc>
                <a:spcPts val="25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made up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link has an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associated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ts val="262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an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(typically summing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 weighted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inputs), an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an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967698" y="6604825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8739" y="6666441"/>
            <a:ext cx="30994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T. Finin, M. desJardins, L Getoor, R.</a:t>
            </a:r>
            <a:r>
              <a:rPr sz="105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79407" y="1031283"/>
            <a:ext cx="5614220" cy="925336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238788" y="2038321"/>
            <a:ext cx="255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smtClean="0"/>
              <a:t>be logistic regression</a:t>
            </a:r>
            <a:endParaRPr lang="en-US" dirty="0"/>
          </a:p>
        </p:txBody>
      </p:sp>
      <p:sp>
        <p:nvSpPr>
          <p:cNvPr id="84" name="Footer Placeholder 8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7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9" tIns="45714" rIns="91429" bIns="45714" anchor="t"/>
          <a:lstStyle/>
          <a:p>
            <a:r>
              <a:rPr lang="en-US" dirty="0"/>
              <a:t>Hypothesis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113049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84559"/>
            <a:ext cx="8521700" cy="4906102"/>
          </a:xfrm>
          <a:ln/>
        </p:spPr>
        <p:txBody>
          <a:bodyPr lIns="91429" tIns="45714" rIns="91429" bIns="45714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Simple Rules: </a:t>
            </a:r>
            <a:r>
              <a:rPr lang="en-US" sz="2000" dirty="0">
                <a:solidFill>
                  <a:srgbClr val="000066"/>
                </a:solidFill>
              </a:rPr>
              <a:t>There are  only 16 simple </a:t>
            </a:r>
            <a:r>
              <a:rPr lang="en-US" sz="2000" b="1" dirty="0" smtClean="0">
                <a:solidFill>
                  <a:srgbClr val="000066"/>
                </a:solidFill>
              </a:rPr>
              <a:t>conjunctive </a:t>
            </a:r>
            <a:r>
              <a:rPr lang="en-US" sz="2000" b="1" dirty="0">
                <a:solidFill>
                  <a:srgbClr val="000066"/>
                </a:solidFill>
              </a:rPr>
              <a:t>rules </a:t>
            </a:r>
            <a:endParaRPr lang="en-US" sz="2000" b="1" dirty="0" smtClean="0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sz="2000" dirty="0" smtClean="0">
                <a:solidFill>
                  <a:srgbClr val="000066"/>
                </a:solidFill>
              </a:rPr>
              <a:t>of </a:t>
            </a:r>
            <a:r>
              <a:rPr lang="en-US" sz="2000" dirty="0">
                <a:solidFill>
                  <a:srgbClr val="000066"/>
                </a:solidFill>
              </a:rPr>
              <a:t>the form     </a:t>
            </a:r>
            <a:r>
              <a:rPr lang="en-US" sz="2000" dirty="0" smtClean="0">
                <a:solidFill>
                  <a:srgbClr val="3C58AD"/>
                </a:solidFill>
              </a:rPr>
              <a:t>y=x</a:t>
            </a:r>
            <a:r>
              <a:rPr lang="en-US" sz="2000" baseline="-25000" dirty="0" smtClean="0">
                <a:solidFill>
                  <a:srgbClr val="3C58AD"/>
                </a:solidFill>
              </a:rPr>
              <a:t>i</a:t>
            </a:r>
            <a:r>
              <a:rPr lang="en-US" sz="2000" dirty="0">
                <a:solidFill>
                  <a:srgbClr val="3C58AD"/>
                </a:solidFill>
              </a:rPr>
              <a:t> </a:t>
            </a:r>
            <a:r>
              <a:rPr lang="en-US" sz="2000" b="1" dirty="0">
                <a:solidFill>
                  <a:srgbClr val="3C58AD"/>
                </a:solidFill>
                <a:latin typeface="Arial Narrow" pitchFamily="34" charset="0"/>
                <a:sym typeface="Symbol" pitchFamily="18" charset="2"/>
              </a:rPr>
              <a:t></a:t>
            </a:r>
            <a:r>
              <a:rPr lang="en-US" sz="2000" dirty="0" smtClean="0">
                <a:solidFill>
                  <a:srgbClr val="3C58AD"/>
                </a:solidFill>
              </a:rPr>
              <a:t> </a:t>
            </a:r>
            <a:r>
              <a:rPr lang="en-US" sz="2000" dirty="0" err="1">
                <a:solidFill>
                  <a:srgbClr val="3C58AD"/>
                </a:solidFill>
              </a:rPr>
              <a:t>x</a:t>
            </a:r>
            <a:r>
              <a:rPr lang="en-US" sz="2000" baseline="-25000" dirty="0" err="1">
                <a:solidFill>
                  <a:srgbClr val="3C58AD"/>
                </a:solidFill>
              </a:rPr>
              <a:t>j</a:t>
            </a:r>
            <a:r>
              <a:rPr lang="en-US" sz="2000" dirty="0">
                <a:solidFill>
                  <a:srgbClr val="3C58AD"/>
                </a:solidFill>
              </a:rPr>
              <a:t> </a:t>
            </a:r>
            <a:r>
              <a:rPr lang="en-US" sz="2000" b="1" dirty="0">
                <a:solidFill>
                  <a:srgbClr val="3C58AD"/>
                </a:solidFill>
                <a:latin typeface="Arial Narrow" pitchFamily="34" charset="0"/>
                <a:sym typeface="Symbol" pitchFamily="18" charset="2"/>
              </a:rPr>
              <a:t></a:t>
            </a:r>
            <a:r>
              <a:rPr lang="en-US" sz="2000" dirty="0" smtClean="0">
                <a:solidFill>
                  <a:srgbClr val="3C58AD"/>
                </a:solidFill>
              </a:rPr>
              <a:t> </a:t>
            </a:r>
            <a:r>
              <a:rPr lang="en-US" sz="2000" dirty="0" err="1" smtClean="0">
                <a:solidFill>
                  <a:srgbClr val="3C58AD"/>
                </a:solidFill>
              </a:rPr>
              <a:t>x</a:t>
            </a:r>
            <a:r>
              <a:rPr lang="en-US" sz="2000" baseline="-25000" dirty="0" err="1" smtClean="0">
                <a:solidFill>
                  <a:srgbClr val="3C58AD"/>
                </a:solidFill>
              </a:rPr>
              <a:t>k</a:t>
            </a:r>
            <a:r>
              <a:rPr lang="en-US" sz="2000" b="1" dirty="0">
                <a:solidFill>
                  <a:srgbClr val="3C58AD"/>
                </a:solidFill>
                <a:latin typeface="Arial Narrow" pitchFamily="34" charset="0"/>
                <a:sym typeface="Symbol" pitchFamily="18" charset="2"/>
              </a:rPr>
              <a:t> </a:t>
            </a:r>
            <a:r>
              <a:rPr lang="en-US" sz="2000" dirty="0">
                <a:solidFill>
                  <a:srgbClr val="3C58AD"/>
                </a:solidFill>
              </a:rPr>
              <a:t> </a:t>
            </a:r>
            <a:r>
              <a:rPr lang="en-US" sz="2000" dirty="0" err="1" smtClean="0">
                <a:solidFill>
                  <a:srgbClr val="3C58AD"/>
                </a:solidFill>
              </a:rPr>
              <a:t>x</a:t>
            </a:r>
            <a:r>
              <a:rPr lang="en-US" sz="2000" baseline="-25000" dirty="0" err="1">
                <a:solidFill>
                  <a:srgbClr val="3C58AD"/>
                </a:solidFill>
              </a:rPr>
              <a:t>p</a:t>
            </a:r>
            <a:endParaRPr lang="en-US" sz="2000" dirty="0">
              <a:solidFill>
                <a:srgbClr val="3C58AD"/>
              </a:solidFill>
            </a:endParaRPr>
          </a:p>
          <a:p>
            <a:endParaRPr lang="en-US" sz="2000" b="1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/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/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000" dirty="0"/>
              <a:t>No simple rule explains the data. The same is true for </a:t>
            </a:r>
            <a:r>
              <a:rPr lang="en-US" sz="2000" b="1" dirty="0" smtClean="0"/>
              <a:t>simple clauses</a:t>
            </a:r>
            <a:r>
              <a:rPr lang="en-US" sz="20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130523" name="Group 27"/>
          <p:cNvGrpSpPr>
            <a:grpSpLocks/>
          </p:cNvGrpSpPr>
          <p:nvPr/>
        </p:nvGrpSpPr>
        <p:grpSpPr bwMode="auto">
          <a:xfrm>
            <a:off x="6156325" y="28737"/>
            <a:ext cx="2746375" cy="1804988"/>
            <a:chOff x="3792" y="3024"/>
            <a:chExt cx="1730" cy="1137"/>
          </a:xfrm>
        </p:grpSpPr>
        <p:sp>
          <p:nvSpPr>
            <p:cNvPr id="1130524" name="Text Box 28"/>
            <p:cNvSpPr txBox="1">
              <a:spLocks noChangeArrowheads="1"/>
            </p:cNvSpPr>
            <p:nvPr/>
          </p:nvSpPr>
          <p:spPr bwMode="auto">
            <a:xfrm>
              <a:off x="3811" y="3024"/>
              <a:ext cx="17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 1</a:t>
              </a:r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0     0     1     0     </a:t>
              </a:r>
              <a:r>
                <a:rPr lang="en-US" sz="2000" b="1">
                  <a:latin typeface="Arial Narrow" pitchFamily="34" charset="0"/>
                </a:rPr>
                <a:t>0</a:t>
              </a:r>
              <a:endParaRPr lang="en-US" sz="1600" b="1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5" name="Text Box 29"/>
            <p:cNvSpPr txBox="1">
              <a:spLocks noChangeArrowheads="1"/>
            </p:cNvSpPr>
            <p:nvPr/>
          </p:nvSpPr>
          <p:spPr bwMode="auto">
            <a:xfrm>
              <a:off x="3806" y="3307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3</a:t>
              </a:r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0     0     1     1   </a:t>
              </a:r>
              <a:r>
                <a:rPr lang="en-US" sz="2000" b="1">
                  <a:latin typeface="Arial Narrow" pitchFamily="34" charset="0"/>
                </a:rPr>
                <a:t>  1</a:t>
              </a:r>
              <a:endParaRPr lang="en-US" sz="1600" b="1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6" name="Text Box 30"/>
            <p:cNvSpPr txBox="1">
              <a:spLocks noChangeArrowheads="1"/>
            </p:cNvSpPr>
            <p:nvPr/>
          </p:nvSpPr>
          <p:spPr bwMode="auto">
            <a:xfrm>
              <a:off x="3792" y="3456"/>
              <a:ext cx="17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4           1    </a:t>
              </a:r>
              <a:r>
                <a:rPr lang="en-US" sz="2000" b="1" dirty="0" smtClean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</a:t>
              </a:r>
              <a:r>
                <a:rPr lang="en-US" sz="2000" b="1" dirty="0" smtClean="0">
                  <a:solidFill>
                    <a:schemeClr val="tx2"/>
                  </a:solidFill>
                  <a:latin typeface="Arial Narrow" pitchFamily="34" charset="0"/>
                </a:rPr>
                <a:t>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</a:t>
              </a:r>
              <a:r>
                <a:rPr lang="en-US" sz="2000" b="1" dirty="0" smtClean="0">
                  <a:solidFill>
                    <a:schemeClr val="tx2"/>
                  </a:solidFill>
                  <a:latin typeface="Arial Narrow" pitchFamily="34" charset="0"/>
                </a:rPr>
                <a:t>1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  <a:endParaRPr lang="en-US" sz="20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7" name="Text Box 31"/>
            <p:cNvSpPr txBox="1">
              <a:spLocks noChangeArrowheads="1"/>
            </p:cNvSpPr>
            <p:nvPr/>
          </p:nvSpPr>
          <p:spPr bwMode="auto">
            <a:xfrm>
              <a:off x="3806" y="3590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5</a:t>
              </a:r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0      1    1     0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  <a:endParaRPr lang="en-US" sz="20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8" name="Text Box 32"/>
            <p:cNvSpPr txBox="1">
              <a:spLocks noChangeArrowheads="1"/>
            </p:cNvSpPr>
            <p:nvPr/>
          </p:nvSpPr>
          <p:spPr bwMode="auto">
            <a:xfrm>
              <a:off x="3811" y="3732"/>
              <a:ext cx="17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6 </a:t>
              </a:r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     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1      1    0     0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</a:p>
          </p:txBody>
        </p:sp>
        <p:sp>
          <p:nvSpPr>
            <p:cNvPr id="1130529" name="Text Box 33"/>
            <p:cNvSpPr txBox="1">
              <a:spLocks noChangeArrowheads="1"/>
            </p:cNvSpPr>
            <p:nvPr/>
          </p:nvSpPr>
          <p:spPr bwMode="auto">
            <a:xfrm>
              <a:off x="3811" y="3873"/>
              <a:ext cx="16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7 </a:t>
              </a:r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     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 0      1     0     1    </a:t>
              </a:r>
              <a:r>
                <a:rPr lang="en-US" sz="2000" b="1">
                  <a:latin typeface="Arial Narrow" pitchFamily="34" charset="0"/>
                </a:rPr>
                <a:t>0</a:t>
              </a:r>
              <a:endParaRPr lang="en-US" sz="1600" b="1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30" name="Text Box 34"/>
            <p:cNvSpPr txBox="1">
              <a:spLocks noChangeArrowheads="1"/>
            </p:cNvSpPr>
            <p:nvPr/>
          </p:nvSpPr>
          <p:spPr bwMode="auto">
            <a:xfrm>
              <a:off x="3806" y="3165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2</a:t>
              </a:r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0     1     0     0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  <a:endParaRPr lang="en-US" sz="16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130531" name="Group 35"/>
          <p:cNvGrpSpPr>
            <a:grpSpLocks/>
          </p:cNvGrpSpPr>
          <p:nvPr/>
        </p:nvGrpSpPr>
        <p:grpSpPr bwMode="auto">
          <a:xfrm>
            <a:off x="381000" y="2667000"/>
            <a:ext cx="8148638" cy="3446463"/>
            <a:chOff x="432" y="1102"/>
            <a:chExt cx="5181" cy="2171"/>
          </a:xfrm>
        </p:grpSpPr>
        <p:grpSp>
          <p:nvGrpSpPr>
            <p:cNvPr id="1130532" name="Group 36"/>
            <p:cNvGrpSpPr>
              <a:grpSpLocks/>
            </p:cNvGrpSpPr>
            <p:nvPr/>
          </p:nvGrpSpPr>
          <p:grpSpPr bwMode="auto">
            <a:xfrm>
              <a:off x="432" y="1102"/>
              <a:ext cx="2397" cy="2171"/>
              <a:chOff x="710" y="706"/>
              <a:chExt cx="2397" cy="2171"/>
            </a:xfrm>
          </p:grpSpPr>
          <p:sp>
            <p:nvSpPr>
              <p:cNvPr id="1130533" name="Text Box 37"/>
              <p:cNvSpPr txBox="1">
                <a:spLocks noChangeArrowheads="1"/>
              </p:cNvSpPr>
              <p:nvPr/>
            </p:nvSpPr>
            <p:spPr bwMode="auto">
              <a:xfrm>
                <a:off x="768" y="958"/>
                <a:ext cx="2189" cy="19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y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=c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              </a:t>
                </a:r>
                <a:r>
                  <a:rPr lang="en-US" sz="20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1100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</a:t>
                </a: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1100  0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0100  0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0110  0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0101  1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1100   0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</a:p>
            </p:txBody>
          </p:sp>
          <p:sp>
            <p:nvSpPr>
              <p:cNvPr id="1130534" name="Text Box 38"/>
              <p:cNvSpPr txBox="1">
                <a:spLocks noChangeArrowheads="1"/>
              </p:cNvSpPr>
              <p:nvPr/>
            </p:nvSpPr>
            <p:spPr bwMode="auto">
              <a:xfrm>
                <a:off x="710" y="706"/>
                <a:ext cx="239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solidFill>
                      <a:srgbClr val="000066"/>
                    </a:solidFill>
                    <a:latin typeface="Arial Narrow" pitchFamily="34" charset="0"/>
                  </a:rPr>
                  <a:t> Rule               Counterexample</a:t>
                </a:r>
              </a:p>
            </p:txBody>
          </p:sp>
          <p:sp>
            <p:nvSpPr>
              <p:cNvPr id="1130535" name="Line 39"/>
              <p:cNvSpPr>
                <a:spLocks noChangeShapeType="1"/>
              </p:cNvSpPr>
              <p:nvPr/>
            </p:nvSpPr>
            <p:spPr bwMode="auto">
              <a:xfrm>
                <a:off x="816" y="960"/>
                <a:ext cx="19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30536" name="Group 40"/>
            <p:cNvGrpSpPr>
              <a:grpSpLocks/>
            </p:cNvGrpSpPr>
            <p:nvPr/>
          </p:nvGrpSpPr>
          <p:grpSpPr bwMode="auto">
            <a:xfrm>
              <a:off x="3216" y="1102"/>
              <a:ext cx="2397" cy="2171"/>
              <a:chOff x="710" y="706"/>
              <a:chExt cx="2397" cy="2171"/>
            </a:xfrm>
          </p:grpSpPr>
          <p:sp>
            <p:nvSpPr>
              <p:cNvPr id="1130537" name="Text Box 41"/>
              <p:cNvSpPr txBox="1">
                <a:spLocks noChangeArrowheads="1"/>
              </p:cNvSpPr>
              <p:nvPr/>
            </p:nvSpPr>
            <p:spPr bwMode="auto">
              <a:xfrm>
                <a:off x="768" y="958"/>
                <a:ext cx="2182" cy="19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  <a:endParaRPr lang="en-US" sz="24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4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 </a:t>
                </a:r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  <a:endParaRPr lang="en-US" sz="1600" b="1" dirty="0" smtClean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4                                            OK</a:t>
                </a:r>
              </a:p>
              <a:p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800" b="1" dirty="0">
                  <a:solidFill>
                    <a:srgbClr val="0000FF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130538" name="Text Box 42"/>
              <p:cNvSpPr txBox="1">
                <a:spLocks noChangeArrowheads="1"/>
              </p:cNvSpPr>
              <p:nvPr/>
            </p:nvSpPr>
            <p:spPr bwMode="auto">
              <a:xfrm>
                <a:off x="710" y="706"/>
                <a:ext cx="239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66"/>
                    </a:solidFill>
                    <a:latin typeface="Arial Narrow" pitchFamily="34" charset="0"/>
                  </a:rPr>
                  <a:t> Rule               Counterexample</a:t>
                </a:r>
              </a:p>
            </p:txBody>
          </p:sp>
          <p:sp>
            <p:nvSpPr>
              <p:cNvPr id="1130539" name="Line 43"/>
              <p:cNvSpPr>
                <a:spLocks noChangeShapeType="1"/>
              </p:cNvSpPr>
              <p:nvPr/>
            </p:nvSpPr>
            <p:spPr bwMode="auto">
              <a:xfrm>
                <a:off x="816" y="960"/>
                <a:ext cx="19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>
            <a:off x="8553450" y="200072"/>
            <a:ext cx="0" cy="1581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353300" y="3124200"/>
            <a:ext cx="1200150" cy="2955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89540" y="3112293"/>
            <a:ext cx="1200150" cy="2955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9" tIns="45714" rIns="91429" bIns="45714" anchor="t"/>
          <a:lstStyle/>
          <a:p>
            <a:r>
              <a:rPr lang="en-US" dirty="0"/>
              <a:t>Hypothesis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113049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84559"/>
            <a:ext cx="8521700" cy="4906102"/>
          </a:xfrm>
          <a:ln/>
        </p:spPr>
        <p:txBody>
          <a:bodyPr lIns="91429" tIns="45714" rIns="91429" bIns="45714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Simple Rules: </a:t>
            </a:r>
            <a:r>
              <a:rPr lang="en-US" sz="2000" dirty="0">
                <a:solidFill>
                  <a:srgbClr val="000066"/>
                </a:solidFill>
              </a:rPr>
              <a:t>There are  only 16 simple </a:t>
            </a:r>
            <a:r>
              <a:rPr lang="en-US" sz="2000" b="1" dirty="0" smtClean="0">
                <a:solidFill>
                  <a:srgbClr val="000066"/>
                </a:solidFill>
              </a:rPr>
              <a:t>conjunctive </a:t>
            </a:r>
            <a:r>
              <a:rPr lang="en-US" sz="2000" b="1" dirty="0">
                <a:solidFill>
                  <a:srgbClr val="000066"/>
                </a:solidFill>
              </a:rPr>
              <a:t>rules </a:t>
            </a:r>
            <a:endParaRPr lang="en-US" sz="2000" b="1" dirty="0" smtClean="0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sz="2000" dirty="0" smtClean="0">
                <a:solidFill>
                  <a:srgbClr val="000066"/>
                </a:solidFill>
              </a:rPr>
              <a:t>of </a:t>
            </a:r>
            <a:r>
              <a:rPr lang="en-US" sz="2000" dirty="0">
                <a:solidFill>
                  <a:srgbClr val="000066"/>
                </a:solidFill>
              </a:rPr>
              <a:t>the form     </a:t>
            </a:r>
            <a:r>
              <a:rPr lang="en-US" sz="2000" dirty="0" smtClean="0">
                <a:solidFill>
                  <a:srgbClr val="3C58AD"/>
                </a:solidFill>
              </a:rPr>
              <a:t>y=x</a:t>
            </a:r>
            <a:r>
              <a:rPr lang="en-US" sz="2000" baseline="-25000" dirty="0" smtClean="0">
                <a:solidFill>
                  <a:srgbClr val="3C58AD"/>
                </a:solidFill>
              </a:rPr>
              <a:t>i</a:t>
            </a:r>
            <a:r>
              <a:rPr lang="en-US" sz="2000" dirty="0">
                <a:solidFill>
                  <a:srgbClr val="3C58AD"/>
                </a:solidFill>
              </a:rPr>
              <a:t> </a:t>
            </a:r>
            <a:r>
              <a:rPr lang="en-US" sz="2000" b="1" dirty="0">
                <a:solidFill>
                  <a:srgbClr val="3C58AD"/>
                </a:solidFill>
                <a:latin typeface="Arial Narrow" pitchFamily="34" charset="0"/>
                <a:sym typeface="Symbol" pitchFamily="18" charset="2"/>
              </a:rPr>
              <a:t></a:t>
            </a:r>
            <a:r>
              <a:rPr lang="en-US" sz="2000" dirty="0" smtClean="0">
                <a:solidFill>
                  <a:srgbClr val="3C58AD"/>
                </a:solidFill>
              </a:rPr>
              <a:t> </a:t>
            </a:r>
            <a:r>
              <a:rPr lang="en-US" sz="2000" dirty="0" err="1">
                <a:solidFill>
                  <a:srgbClr val="3C58AD"/>
                </a:solidFill>
              </a:rPr>
              <a:t>x</a:t>
            </a:r>
            <a:r>
              <a:rPr lang="en-US" sz="2000" baseline="-25000" dirty="0" err="1">
                <a:solidFill>
                  <a:srgbClr val="3C58AD"/>
                </a:solidFill>
              </a:rPr>
              <a:t>j</a:t>
            </a:r>
            <a:r>
              <a:rPr lang="en-US" sz="2000" dirty="0">
                <a:solidFill>
                  <a:srgbClr val="3C58AD"/>
                </a:solidFill>
              </a:rPr>
              <a:t> </a:t>
            </a:r>
            <a:r>
              <a:rPr lang="en-US" sz="2000" b="1" dirty="0">
                <a:solidFill>
                  <a:srgbClr val="3C58AD"/>
                </a:solidFill>
                <a:latin typeface="Arial Narrow" pitchFamily="34" charset="0"/>
                <a:sym typeface="Symbol" pitchFamily="18" charset="2"/>
              </a:rPr>
              <a:t></a:t>
            </a:r>
            <a:r>
              <a:rPr lang="en-US" sz="2000" dirty="0" smtClean="0">
                <a:solidFill>
                  <a:srgbClr val="3C58AD"/>
                </a:solidFill>
              </a:rPr>
              <a:t> </a:t>
            </a:r>
            <a:r>
              <a:rPr lang="en-US" sz="2000" dirty="0" err="1" smtClean="0">
                <a:solidFill>
                  <a:srgbClr val="3C58AD"/>
                </a:solidFill>
              </a:rPr>
              <a:t>x</a:t>
            </a:r>
            <a:r>
              <a:rPr lang="en-US" sz="2000" baseline="-25000" dirty="0" err="1" smtClean="0">
                <a:solidFill>
                  <a:srgbClr val="3C58AD"/>
                </a:solidFill>
              </a:rPr>
              <a:t>k</a:t>
            </a:r>
            <a:r>
              <a:rPr lang="en-US" sz="2000" b="1" dirty="0">
                <a:solidFill>
                  <a:srgbClr val="3C58AD"/>
                </a:solidFill>
                <a:latin typeface="Arial Narrow" pitchFamily="34" charset="0"/>
                <a:sym typeface="Symbol" pitchFamily="18" charset="2"/>
              </a:rPr>
              <a:t> </a:t>
            </a:r>
            <a:r>
              <a:rPr lang="en-US" sz="2000" dirty="0">
                <a:solidFill>
                  <a:srgbClr val="3C58AD"/>
                </a:solidFill>
              </a:rPr>
              <a:t> </a:t>
            </a:r>
            <a:r>
              <a:rPr lang="en-US" sz="2000" dirty="0" err="1" smtClean="0">
                <a:solidFill>
                  <a:srgbClr val="3C58AD"/>
                </a:solidFill>
              </a:rPr>
              <a:t>x</a:t>
            </a:r>
            <a:r>
              <a:rPr lang="en-US" sz="2000" baseline="-25000" dirty="0" err="1">
                <a:solidFill>
                  <a:srgbClr val="3C58AD"/>
                </a:solidFill>
              </a:rPr>
              <a:t>p</a:t>
            </a:r>
            <a:endParaRPr lang="en-US" sz="2000" dirty="0">
              <a:solidFill>
                <a:srgbClr val="3C58AD"/>
              </a:solidFill>
            </a:endParaRPr>
          </a:p>
          <a:p>
            <a:endParaRPr lang="en-US" sz="2000" b="1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/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/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000" dirty="0"/>
              <a:t>No simple rule explains the data. The same is true for </a:t>
            </a:r>
            <a:r>
              <a:rPr lang="en-US" sz="2000" b="1" dirty="0" smtClean="0"/>
              <a:t>simple clauses</a:t>
            </a:r>
            <a:r>
              <a:rPr lang="en-US" sz="20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1130523" name="Group 27"/>
          <p:cNvGrpSpPr>
            <a:grpSpLocks/>
          </p:cNvGrpSpPr>
          <p:nvPr/>
        </p:nvGrpSpPr>
        <p:grpSpPr bwMode="auto">
          <a:xfrm>
            <a:off x="6156325" y="28737"/>
            <a:ext cx="2746375" cy="1804988"/>
            <a:chOff x="3792" y="3024"/>
            <a:chExt cx="1730" cy="1137"/>
          </a:xfrm>
        </p:grpSpPr>
        <p:sp>
          <p:nvSpPr>
            <p:cNvPr id="1130524" name="Text Box 28"/>
            <p:cNvSpPr txBox="1">
              <a:spLocks noChangeArrowheads="1"/>
            </p:cNvSpPr>
            <p:nvPr/>
          </p:nvSpPr>
          <p:spPr bwMode="auto">
            <a:xfrm>
              <a:off x="3811" y="3024"/>
              <a:ext cx="17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 1</a:t>
              </a:r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0     0     1     0     </a:t>
              </a:r>
              <a:r>
                <a:rPr lang="en-US" sz="2000" b="1">
                  <a:latin typeface="Arial Narrow" pitchFamily="34" charset="0"/>
                </a:rPr>
                <a:t>0</a:t>
              </a:r>
              <a:endParaRPr lang="en-US" sz="1600" b="1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5" name="Text Box 29"/>
            <p:cNvSpPr txBox="1">
              <a:spLocks noChangeArrowheads="1"/>
            </p:cNvSpPr>
            <p:nvPr/>
          </p:nvSpPr>
          <p:spPr bwMode="auto">
            <a:xfrm>
              <a:off x="3806" y="3307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3</a:t>
              </a:r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0     0     1     1   </a:t>
              </a:r>
              <a:r>
                <a:rPr lang="en-US" sz="2000" b="1">
                  <a:latin typeface="Arial Narrow" pitchFamily="34" charset="0"/>
                </a:rPr>
                <a:t>  1</a:t>
              </a:r>
              <a:endParaRPr lang="en-US" sz="1600" b="1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6" name="Text Box 30"/>
            <p:cNvSpPr txBox="1">
              <a:spLocks noChangeArrowheads="1"/>
            </p:cNvSpPr>
            <p:nvPr/>
          </p:nvSpPr>
          <p:spPr bwMode="auto">
            <a:xfrm>
              <a:off x="3792" y="3456"/>
              <a:ext cx="17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4           1    </a:t>
              </a:r>
              <a:r>
                <a:rPr lang="en-US" sz="2000" b="1" dirty="0" smtClean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</a:t>
              </a:r>
              <a:r>
                <a:rPr lang="en-US" sz="2000" b="1" dirty="0" smtClean="0">
                  <a:solidFill>
                    <a:schemeClr val="tx2"/>
                  </a:solidFill>
                  <a:latin typeface="Arial Narrow" pitchFamily="34" charset="0"/>
                </a:rPr>
                <a:t>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</a:t>
              </a:r>
              <a:r>
                <a:rPr lang="en-US" sz="2000" b="1" dirty="0" smtClean="0">
                  <a:solidFill>
                    <a:schemeClr val="tx2"/>
                  </a:solidFill>
                  <a:latin typeface="Arial Narrow" pitchFamily="34" charset="0"/>
                </a:rPr>
                <a:t>1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  <a:endParaRPr lang="en-US" sz="20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7" name="Text Box 31"/>
            <p:cNvSpPr txBox="1">
              <a:spLocks noChangeArrowheads="1"/>
            </p:cNvSpPr>
            <p:nvPr/>
          </p:nvSpPr>
          <p:spPr bwMode="auto">
            <a:xfrm>
              <a:off x="3806" y="3590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5</a:t>
              </a:r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0      1    1     0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  <a:endParaRPr lang="en-US" sz="20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8" name="Text Box 32"/>
            <p:cNvSpPr txBox="1">
              <a:spLocks noChangeArrowheads="1"/>
            </p:cNvSpPr>
            <p:nvPr/>
          </p:nvSpPr>
          <p:spPr bwMode="auto">
            <a:xfrm>
              <a:off x="3811" y="3732"/>
              <a:ext cx="17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6 </a:t>
              </a:r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     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1      1    0     0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</a:p>
          </p:txBody>
        </p:sp>
        <p:sp>
          <p:nvSpPr>
            <p:cNvPr id="1130529" name="Text Box 33"/>
            <p:cNvSpPr txBox="1">
              <a:spLocks noChangeArrowheads="1"/>
            </p:cNvSpPr>
            <p:nvPr/>
          </p:nvSpPr>
          <p:spPr bwMode="auto">
            <a:xfrm>
              <a:off x="3811" y="3873"/>
              <a:ext cx="16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7 </a:t>
              </a:r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     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 0      1     0     1    </a:t>
              </a:r>
              <a:r>
                <a:rPr lang="en-US" sz="2000" b="1">
                  <a:latin typeface="Arial Narrow" pitchFamily="34" charset="0"/>
                </a:rPr>
                <a:t>0</a:t>
              </a:r>
              <a:endParaRPr lang="en-US" sz="1600" b="1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30" name="Text Box 34"/>
            <p:cNvSpPr txBox="1">
              <a:spLocks noChangeArrowheads="1"/>
            </p:cNvSpPr>
            <p:nvPr/>
          </p:nvSpPr>
          <p:spPr bwMode="auto">
            <a:xfrm>
              <a:off x="3806" y="3165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2</a:t>
              </a:r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0     1     0     0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  <a:endParaRPr lang="en-US" sz="16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130531" name="Group 35"/>
          <p:cNvGrpSpPr>
            <a:grpSpLocks/>
          </p:cNvGrpSpPr>
          <p:nvPr/>
        </p:nvGrpSpPr>
        <p:grpSpPr bwMode="auto">
          <a:xfrm>
            <a:off x="381000" y="2667000"/>
            <a:ext cx="8148638" cy="3446463"/>
            <a:chOff x="432" y="1102"/>
            <a:chExt cx="5181" cy="2171"/>
          </a:xfrm>
        </p:grpSpPr>
        <p:grpSp>
          <p:nvGrpSpPr>
            <p:cNvPr id="1130532" name="Group 36"/>
            <p:cNvGrpSpPr>
              <a:grpSpLocks/>
            </p:cNvGrpSpPr>
            <p:nvPr/>
          </p:nvGrpSpPr>
          <p:grpSpPr bwMode="auto">
            <a:xfrm>
              <a:off x="432" y="1102"/>
              <a:ext cx="2397" cy="2171"/>
              <a:chOff x="710" y="706"/>
              <a:chExt cx="2397" cy="2171"/>
            </a:xfrm>
          </p:grpSpPr>
          <p:sp>
            <p:nvSpPr>
              <p:cNvPr id="1130533" name="Text Box 37"/>
              <p:cNvSpPr txBox="1">
                <a:spLocks noChangeArrowheads="1"/>
              </p:cNvSpPr>
              <p:nvPr/>
            </p:nvSpPr>
            <p:spPr bwMode="auto">
              <a:xfrm>
                <a:off x="768" y="958"/>
                <a:ext cx="2189" cy="19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y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=c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              </a:t>
                </a:r>
                <a:r>
                  <a:rPr lang="en-US" sz="20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1100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</a:t>
                </a: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1100  0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0100  0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0110  0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0101  1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1100   0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</a:p>
            </p:txBody>
          </p:sp>
          <p:sp>
            <p:nvSpPr>
              <p:cNvPr id="1130534" name="Text Box 38"/>
              <p:cNvSpPr txBox="1">
                <a:spLocks noChangeArrowheads="1"/>
              </p:cNvSpPr>
              <p:nvPr/>
            </p:nvSpPr>
            <p:spPr bwMode="auto">
              <a:xfrm>
                <a:off x="710" y="706"/>
                <a:ext cx="239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solidFill>
                      <a:srgbClr val="000066"/>
                    </a:solidFill>
                    <a:latin typeface="Arial Narrow" pitchFamily="34" charset="0"/>
                  </a:rPr>
                  <a:t> Rule               Counterexample</a:t>
                </a:r>
              </a:p>
            </p:txBody>
          </p:sp>
          <p:sp>
            <p:nvSpPr>
              <p:cNvPr id="1130535" name="Line 39"/>
              <p:cNvSpPr>
                <a:spLocks noChangeShapeType="1"/>
              </p:cNvSpPr>
              <p:nvPr/>
            </p:nvSpPr>
            <p:spPr bwMode="auto">
              <a:xfrm>
                <a:off x="816" y="960"/>
                <a:ext cx="19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30536" name="Group 40"/>
            <p:cNvGrpSpPr>
              <a:grpSpLocks/>
            </p:cNvGrpSpPr>
            <p:nvPr/>
          </p:nvGrpSpPr>
          <p:grpSpPr bwMode="auto">
            <a:xfrm>
              <a:off x="3216" y="1102"/>
              <a:ext cx="2397" cy="2171"/>
              <a:chOff x="710" y="706"/>
              <a:chExt cx="2397" cy="2171"/>
            </a:xfrm>
          </p:grpSpPr>
          <p:sp>
            <p:nvSpPr>
              <p:cNvPr id="1130537" name="Text Box 41"/>
              <p:cNvSpPr txBox="1">
                <a:spLocks noChangeArrowheads="1"/>
              </p:cNvSpPr>
              <p:nvPr/>
            </p:nvSpPr>
            <p:spPr bwMode="auto">
              <a:xfrm>
                <a:off x="768" y="958"/>
                <a:ext cx="2182" cy="19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  <a:endParaRPr lang="en-US" sz="24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4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 </a:t>
                </a:r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  <a:endParaRPr lang="en-US" sz="1600" b="1" dirty="0" smtClean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4                                            OK</a:t>
                </a:r>
              </a:p>
              <a:p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800" b="1" dirty="0">
                  <a:solidFill>
                    <a:srgbClr val="0000FF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130538" name="Text Box 42"/>
              <p:cNvSpPr txBox="1">
                <a:spLocks noChangeArrowheads="1"/>
              </p:cNvSpPr>
              <p:nvPr/>
            </p:nvSpPr>
            <p:spPr bwMode="auto">
              <a:xfrm>
                <a:off x="710" y="706"/>
                <a:ext cx="239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66"/>
                    </a:solidFill>
                    <a:latin typeface="Arial Narrow" pitchFamily="34" charset="0"/>
                  </a:rPr>
                  <a:t> Rule               Counterexample</a:t>
                </a:r>
              </a:p>
            </p:txBody>
          </p:sp>
          <p:sp>
            <p:nvSpPr>
              <p:cNvPr id="1130539" name="Line 43"/>
              <p:cNvSpPr>
                <a:spLocks noChangeShapeType="1"/>
              </p:cNvSpPr>
              <p:nvPr/>
            </p:nvSpPr>
            <p:spPr bwMode="auto">
              <a:xfrm>
                <a:off x="816" y="960"/>
                <a:ext cx="19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>
            <a:off x="8553450" y="200072"/>
            <a:ext cx="0" cy="1581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9" tIns="45714" rIns="91429" bIns="45714" anchor="t"/>
          <a:lstStyle/>
          <a:p>
            <a:r>
              <a:rPr lang="en-US"/>
              <a:t>Hypothesis </a:t>
            </a:r>
            <a:r>
              <a:rPr lang="en-US" smtClean="0"/>
              <a:t>Space</a:t>
            </a:r>
            <a:endParaRPr lang="en-US" dirty="0"/>
          </a:p>
        </p:txBody>
      </p:sp>
      <p:sp>
        <p:nvSpPr>
          <p:cNvPr id="113049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84559"/>
            <a:ext cx="8521700" cy="4906102"/>
          </a:xfrm>
          <a:ln/>
        </p:spPr>
        <p:txBody>
          <a:bodyPr lIns="91429" tIns="45714" rIns="91429" bIns="45714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Simple Rules: </a:t>
            </a:r>
            <a:r>
              <a:rPr lang="en-US" sz="2000" dirty="0">
                <a:solidFill>
                  <a:srgbClr val="000066"/>
                </a:solidFill>
              </a:rPr>
              <a:t>There are  only 16 simple </a:t>
            </a:r>
            <a:r>
              <a:rPr lang="en-US" sz="2000" b="1" dirty="0" smtClean="0">
                <a:solidFill>
                  <a:srgbClr val="000066"/>
                </a:solidFill>
              </a:rPr>
              <a:t>conjunctive </a:t>
            </a:r>
            <a:r>
              <a:rPr lang="en-US" sz="2000" b="1" dirty="0">
                <a:solidFill>
                  <a:srgbClr val="000066"/>
                </a:solidFill>
              </a:rPr>
              <a:t>rules </a:t>
            </a:r>
            <a:endParaRPr lang="en-US" sz="2000" b="1" dirty="0" smtClean="0">
              <a:solidFill>
                <a:srgbClr val="000066"/>
              </a:solidFill>
            </a:endParaRPr>
          </a:p>
          <a:p>
            <a:pPr>
              <a:buNone/>
            </a:pPr>
            <a:r>
              <a:rPr lang="en-US" sz="2000" dirty="0" smtClean="0">
                <a:solidFill>
                  <a:srgbClr val="000066"/>
                </a:solidFill>
              </a:rPr>
              <a:t>of </a:t>
            </a:r>
            <a:r>
              <a:rPr lang="en-US" sz="2000" dirty="0">
                <a:solidFill>
                  <a:srgbClr val="000066"/>
                </a:solidFill>
              </a:rPr>
              <a:t>the form     </a:t>
            </a:r>
            <a:r>
              <a:rPr lang="en-US" sz="2000" dirty="0" smtClean="0">
                <a:solidFill>
                  <a:srgbClr val="3C58AD"/>
                </a:solidFill>
              </a:rPr>
              <a:t>y=x</a:t>
            </a:r>
            <a:r>
              <a:rPr lang="en-US" sz="2000" baseline="-25000" dirty="0" smtClean="0">
                <a:solidFill>
                  <a:srgbClr val="3C58AD"/>
                </a:solidFill>
              </a:rPr>
              <a:t>i</a:t>
            </a:r>
            <a:r>
              <a:rPr lang="en-US" sz="2000" dirty="0">
                <a:solidFill>
                  <a:srgbClr val="3C58AD"/>
                </a:solidFill>
              </a:rPr>
              <a:t> </a:t>
            </a:r>
            <a:r>
              <a:rPr lang="en-US" sz="2000" b="1" dirty="0">
                <a:solidFill>
                  <a:srgbClr val="3C58AD"/>
                </a:solidFill>
                <a:latin typeface="Arial Narrow" pitchFamily="34" charset="0"/>
                <a:sym typeface="Symbol" pitchFamily="18" charset="2"/>
              </a:rPr>
              <a:t></a:t>
            </a:r>
            <a:r>
              <a:rPr lang="en-US" sz="2000" dirty="0" smtClean="0">
                <a:solidFill>
                  <a:srgbClr val="3C58AD"/>
                </a:solidFill>
              </a:rPr>
              <a:t> </a:t>
            </a:r>
            <a:r>
              <a:rPr lang="en-US" sz="2000" dirty="0" err="1">
                <a:solidFill>
                  <a:srgbClr val="3C58AD"/>
                </a:solidFill>
              </a:rPr>
              <a:t>x</a:t>
            </a:r>
            <a:r>
              <a:rPr lang="en-US" sz="2000" baseline="-25000" dirty="0" err="1">
                <a:solidFill>
                  <a:srgbClr val="3C58AD"/>
                </a:solidFill>
              </a:rPr>
              <a:t>j</a:t>
            </a:r>
            <a:r>
              <a:rPr lang="en-US" sz="2000" dirty="0">
                <a:solidFill>
                  <a:srgbClr val="3C58AD"/>
                </a:solidFill>
              </a:rPr>
              <a:t> </a:t>
            </a:r>
            <a:r>
              <a:rPr lang="en-US" sz="2000" b="1" dirty="0">
                <a:solidFill>
                  <a:srgbClr val="3C58AD"/>
                </a:solidFill>
                <a:latin typeface="Arial Narrow" pitchFamily="34" charset="0"/>
                <a:sym typeface="Symbol" pitchFamily="18" charset="2"/>
              </a:rPr>
              <a:t></a:t>
            </a:r>
            <a:r>
              <a:rPr lang="en-US" sz="2000" dirty="0" smtClean="0">
                <a:solidFill>
                  <a:srgbClr val="3C58AD"/>
                </a:solidFill>
              </a:rPr>
              <a:t> </a:t>
            </a:r>
            <a:r>
              <a:rPr lang="en-US" sz="2000" dirty="0" err="1" smtClean="0">
                <a:solidFill>
                  <a:srgbClr val="3C58AD"/>
                </a:solidFill>
              </a:rPr>
              <a:t>x</a:t>
            </a:r>
            <a:r>
              <a:rPr lang="en-US" sz="2000" baseline="-25000" dirty="0" err="1" smtClean="0">
                <a:solidFill>
                  <a:srgbClr val="3C58AD"/>
                </a:solidFill>
              </a:rPr>
              <a:t>k</a:t>
            </a:r>
            <a:r>
              <a:rPr lang="en-US" sz="2000" b="1" dirty="0">
                <a:solidFill>
                  <a:srgbClr val="3C58AD"/>
                </a:solidFill>
                <a:latin typeface="Arial Narrow" pitchFamily="34" charset="0"/>
                <a:sym typeface="Symbol" pitchFamily="18" charset="2"/>
              </a:rPr>
              <a:t> </a:t>
            </a:r>
            <a:r>
              <a:rPr lang="en-US" sz="2000" dirty="0">
                <a:solidFill>
                  <a:srgbClr val="3C58AD"/>
                </a:solidFill>
              </a:rPr>
              <a:t> </a:t>
            </a:r>
            <a:r>
              <a:rPr lang="en-US" sz="2000" dirty="0" err="1" smtClean="0">
                <a:solidFill>
                  <a:srgbClr val="3C58AD"/>
                </a:solidFill>
              </a:rPr>
              <a:t>x</a:t>
            </a:r>
            <a:r>
              <a:rPr lang="en-US" sz="2000" baseline="-25000" dirty="0" err="1">
                <a:solidFill>
                  <a:srgbClr val="3C58AD"/>
                </a:solidFill>
              </a:rPr>
              <a:t>p</a:t>
            </a:r>
            <a:endParaRPr lang="en-US" sz="2000" dirty="0">
              <a:solidFill>
                <a:srgbClr val="3C58AD"/>
              </a:solidFill>
            </a:endParaRPr>
          </a:p>
          <a:p>
            <a:endParaRPr lang="en-US" sz="2000" b="1" dirty="0">
              <a:solidFill>
                <a:srgbClr val="000066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/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sz="2000" b="1" dirty="0"/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sz="2000" dirty="0"/>
              <a:t>No simple rule explains the data. The same is true for </a:t>
            </a:r>
            <a:r>
              <a:rPr lang="en-US" sz="2000" b="1" dirty="0" smtClean="0"/>
              <a:t>simple clauses</a:t>
            </a:r>
            <a:r>
              <a:rPr lang="en-US" sz="20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130523" name="Group 27"/>
          <p:cNvGrpSpPr>
            <a:grpSpLocks/>
          </p:cNvGrpSpPr>
          <p:nvPr/>
        </p:nvGrpSpPr>
        <p:grpSpPr bwMode="auto">
          <a:xfrm>
            <a:off x="6156325" y="28737"/>
            <a:ext cx="2746375" cy="1804988"/>
            <a:chOff x="3792" y="3024"/>
            <a:chExt cx="1730" cy="1137"/>
          </a:xfrm>
        </p:grpSpPr>
        <p:sp>
          <p:nvSpPr>
            <p:cNvPr id="1130524" name="Text Box 28"/>
            <p:cNvSpPr txBox="1">
              <a:spLocks noChangeArrowheads="1"/>
            </p:cNvSpPr>
            <p:nvPr/>
          </p:nvSpPr>
          <p:spPr bwMode="auto">
            <a:xfrm>
              <a:off x="3811" y="3024"/>
              <a:ext cx="17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 1</a:t>
              </a:r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0     0     1     0     </a:t>
              </a:r>
              <a:r>
                <a:rPr lang="en-US" sz="2000" b="1">
                  <a:latin typeface="Arial Narrow" pitchFamily="34" charset="0"/>
                </a:rPr>
                <a:t>0</a:t>
              </a:r>
              <a:endParaRPr lang="en-US" sz="1600" b="1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5" name="Text Box 29"/>
            <p:cNvSpPr txBox="1">
              <a:spLocks noChangeArrowheads="1"/>
            </p:cNvSpPr>
            <p:nvPr/>
          </p:nvSpPr>
          <p:spPr bwMode="auto">
            <a:xfrm>
              <a:off x="3806" y="3307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3</a:t>
              </a:r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0     0     1     1   </a:t>
              </a:r>
              <a:r>
                <a:rPr lang="en-US" sz="2000" b="1">
                  <a:latin typeface="Arial Narrow" pitchFamily="34" charset="0"/>
                </a:rPr>
                <a:t>  1</a:t>
              </a:r>
              <a:endParaRPr lang="en-US" sz="1600" b="1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6" name="Text Box 30"/>
            <p:cNvSpPr txBox="1">
              <a:spLocks noChangeArrowheads="1"/>
            </p:cNvSpPr>
            <p:nvPr/>
          </p:nvSpPr>
          <p:spPr bwMode="auto">
            <a:xfrm>
              <a:off x="3792" y="3456"/>
              <a:ext cx="173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4           1    </a:t>
              </a:r>
              <a:r>
                <a:rPr lang="en-US" sz="2000" b="1" dirty="0" smtClean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</a:t>
              </a:r>
              <a:r>
                <a:rPr lang="en-US" sz="2000" b="1" dirty="0" smtClean="0">
                  <a:solidFill>
                    <a:schemeClr val="tx2"/>
                  </a:solidFill>
                  <a:latin typeface="Arial Narrow" pitchFamily="34" charset="0"/>
                </a:rPr>
                <a:t>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</a:t>
              </a:r>
              <a:r>
                <a:rPr lang="en-US" sz="2000" b="1" dirty="0" smtClean="0">
                  <a:solidFill>
                    <a:schemeClr val="tx2"/>
                  </a:solidFill>
                  <a:latin typeface="Arial Narrow" pitchFamily="34" charset="0"/>
                </a:rPr>
                <a:t>1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  <a:endParaRPr lang="en-US" sz="20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7" name="Text Box 31"/>
            <p:cNvSpPr txBox="1">
              <a:spLocks noChangeArrowheads="1"/>
            </p:cNvSpPr>
            <p:nvPr/>
          </p:nvSpPr>
          <p:spPr bwMode="auto">
            <a:xfrm>
              <a:off x="3806" y="3590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5</a:t>
              </a:r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0      1    1     0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  <a:endParaRPr lang="en-US" sz="20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28" name="Text Box 32"/>
            <p:cNvSpPr txBox="1">
              <a:spLocks noChangeArrowheads="1"/>
            </p:cNvSpPr>
            <p:nvPr/>
          </p:nvSpPr>
          <p:spPr bwMode="auto">
            <a:xfrm>
              <a:off x="3811" y="3732"/>
              <a:ext cx="17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6 </a:t>
              </a:r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     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1      1    0     0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</a:p>
          </p:txBody>
        </p:sp>
        <p:sp>
          <p:nvSpPr>
            <p:cNvPr id="1130529" name="Text Box 33"/>
            <p:cNvSpPr txBox="1">
              <a:spLocks noChangeArrowheads="1"/>
            </p:cNvSpPr>
            <p:nvPr/>
          </p:nvSpPr>
          <p:spPr bwMode="auto">
            <a:xfrm>
              <a:off x="3811" y="3873"/>
              <a:ext cx="16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7 </a:t>
              </a:r>
              <a:r>
                <a:rPr lang="en-US" sz="2400" b="1">
                  <a:solidFill>
                    <a:schemeClr val="tx2"/>
                  </a:solidFill>
                  <a:latin typeface="Arial Narrow" pitchFamily="34" charset="0"/>
                </a:rPr>
                <a:t>       </a:t>
              </a:r>
              <a:r>
                <a:rPr lang="en-US" sz="2000" b="1">
                  <a:solidFill>
                    <a:schemeClr val="tx2"/>
                  </a:solidFill>
                  <a:latin typeface="Arial Narrow" pitchFamily="34" charset="0"/>
                </a:rPr>
                <a:t> 0      1     0     1    </a:t>
              </a:r>
              <a:r>
                <a:rPr lang="en-US" sz="2000" b="1">
                  <a:latin typeface="Arial Narrow" pitchFamily="34" charset="0"/>
                </a:rPr>
                <a:t>0</a:t>
              </a:r>
              <a:endParaRPr lang="en-US" sz="1600" b="1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1130530" name="Text Box 34"/>
            <p:cNvSpPr txBox="1">
              <a:spLocks noChangeArrowheads="1"/>
            </p:cNvSpPr>
            <p:nvPr/>
          </p:nvSpPr>
          <p:spPr bwMode="auto">
            <a:xfrm>
              <a:off x="3806" y="3165"/>
              <a:ext cx="17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2</a:t>
              </a:r>
              <a:r>
                <a:rPr lang="en-US" sz="2400" b="1" dirty="0">
                  <a:solidFill>
                    <a:schemeClr val="tx2"/>
                  </a:solidFill>
                  <a:latin typeface="Arial Narrow" pitchFamily="34" charset="0"/>
                </a:rPr>
                <a:t>         </a:t>
              </a:r>
              <a:r>
                <a:rPr lang="en-US" sz="2000" b="1" dirty="0">
                  <a:solidFill>
                    <a:schemeClr val="tx2"/>
                  </a:solidFill>
                  <a:latin typeface="Arial Narrow" pitchFamily="34" charset="0"/>
                </a:rPr>
                <a:t>0     1     0     0     </a:t>
              </a:r>
              <a:r>
                <a:rPr lang="en-US" sz="2000" b="1" dirty="0">
                  <a:latin typeface="Arial Narrow" pitchFamily="34" charset="0"/>
                </a:rPr>
                <a:t>0</a:t>
              </a:r>
              <a:endParaRPr lang="en-US" sz="16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1130531" name="Group 35"/>
          <p:cNvGrpSpPr>
            <a:grpSpLocks/>
          </p:cNvGrpSpPr>
          <p:nvPr/>
        </p:nvGrpSpPr>
        <p:grpSpPr bwMode="auto">
          <a:xfrm>
            <a:off x="381000" y="2667000"/>
            <a:ext cx="8148638" cy="3446463"/>
            <a:chOff x="432" y="1102"/>
            <a:chExt cx="5181" cy="2171"/>
          </a:xfrm>
        </p:grpSpPr>
        <p:grpSp>
          <p:nvGrpSpPr>
            <p:cNvPr id="1130532" name="Group 36"/>
            <p:cNvGrpSpPr>
              <a:grpSpLocks/>
            </p:cNvGrpSpPr>
            <p:nvPr/>
          </p:nvGrpSpPr>
          <p:grpSpPr bwMode="auto">
            <a:xfrm>
              <a:off x="432" y="1102"/>
              <a:ext cx="2397" cy="2171"/>
              <a:chOff x="710" y="706"/>
              <a:chExt cx="2397" cy="2171"/>
            </a:xfrm>
          </p:grpSpPr>
          <p:sp>
            <p:nvSpPr>
              <p:cNvPr id="1130533" name="Text Box 37"/>
              <p:cNvSpPr txBox="1">
                <a:spLocks noChangeArrowheads="1"/>
              </p:cNvSpPr>
              <p:nvPr/>
            </p:nvSpPr>
            <p:spPr bwMode="auto">
              <a:xfrm>
                <a:off x="768" y="958"/>
                <a:ext cx="2189" cy="19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y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=c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              </a:t>
                </a:r>
                <a:r>
                  <a:rPr lang="en-US" sz="20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1100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</a:t>
                </a: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1100  0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0100  0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0110  0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0101  1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1100   0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</a:p>
            </p:txBody>
          </p:sp>
          <p:sp>
            <p:nvSpPr>
              <p:cNvPr id="1130534" name="Text Box 38"/>
              <p:cNvSpPr txBox="1">
                <a:spLocks noChangeArrowheads="1"/>
              </p:cNvSpPr>
              <p:nvPr/>
            </p:nvSpPr>
            <p:spPr bwMode="auto">
              <a:xfrm>
                <a:off x="710" y="706"/>
                <a:ext cx="239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66"/>
                    </a:solidFill>
                    <a:latin typeface="Arial Narrow" pitchFamily="34" charset="0"/>
                  </a:rPr>
                  <a:t> Rule               Counterexample</a:t>
                </a:r>
              </a:p>
            </p:txBody>
          </p:sp>
          <p:sp>
            <p:nvSpPr>
              <p:cNvPr id="1130535" name="Line 39"/>
              <p:cNvSpPr>
                <a:spLocks noChangeShapeType="1"/>
              </p:cNvSpPr>
              <p:nvPr/>
            </p:nvSpPr>
            <p:spPr bwMode="auto">
              <a:xfrm>
                <a:off x="816" y="960"/>
                <a:ext cx="19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30536" name="Group 40"/>
            <p:cNvGrpSpPr>
              <a:grpSpLocks/>
            </p:cNvGrpSpPr>
            <p:nvPr/>
          </p:nvGrpSpPr>
          <p:grpSpPr bwMode="auto">
            <a:xfrm>
              <a:off x="3216" y="1102"/>
              <a:ext cx="2397" cy="2171"/>
              <a:chOff x="710" y="706"/>
              <a:chExt cx="2397" cy="2171"/>
            </a:xfrm>
          </p:grpSpPr>
          <p:sp>
            <p:nvSpPr>
              <p:cNvPr id="1130537" name="Text Box 41"/>
              <p:cNvSpPr txBox="1">
                <a:spLocks noChangeArrowheads="1"/>
              </p:cNvSpPr>
              <p:nvPr/>
            </p:nvSpPr>
            <p:spPr bwMode="auto">
              <a:xfrm>
                <a:off x="768" y="958"/>
                <a:ext cx="2182" cy="19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  <a:endParaRPr lang="en-US" sz="24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4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 </a:t>
                </a:r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                         </a:t>
                </a:r>
                <a:r>
                  <a:rPr lang="en-US" sz="20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0011  1</a:t>
                </a:r>
                <a:endParaRPr lang="en-US" sz="1600" b="1" dirty="0" smtClean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4                                            OK</a:t>
                </a:r>
              </a:p>
              <a:p>
                <a:r>
                  <a:rPr lang="en-US" sz="24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600" b="1" dirty="0">
                  <a:solidFill>
                    <a:srgbClr val="0000FF"/>
                  </a:solidFill>
                  <a:latin typeface="Arial Narrow" pitchFamily="34" charset="0"/>
                </a:endParaRPr>
              </a:p>
              <a:p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1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2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3 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  <a:sym typeface="Symbol" pitchFamily="18" charset="2"/>
                  </a:rPr>
                  <a:t>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 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x</a:t>
                </a:r>
                <a:r>
                  <a:rPr lang="en-US" sz="1600" b="1" dirty="0">
                    <a:solidFill>
                      <a:srgbClr val="0000FF"/>
                    </a:solidFill>
                    <a:latin typeface="Arial Narrow" pitchFamily="34" charset="0"/>
                  </a:rPr>
                  <a:t>4 </a:t>
                </a:r>
                <a:r>
                  <a:rPr lang="en-US" sz="2400" b="1" dirty="0">
                    <a:solidFill>
                      <a:srgbClr val="0000FF"/>
                    </a:solidFill>
                    <a:latin typeface="Arial Narrow" pitchFamily="34" charset="0"/>
                  </a:rPr>
                  <a:t>           </a:t>
                </a:r>
                <a:r>
                  <a:rPr lang="en-US" sz="2000" b="1" dirty="0">
                    <a:solidFill>
                      <a:srgbClr val="0000FF"/>
                    </a:solidFill>
                    <a:latin typeface="Arial Narrow" pitchFamily="34" charset="0"/>
                  </a:rPr>
                  <a:t>0011 1</a:t>
                </a:r>
                <a:endParaRPr lang="en-US" sz="1800" b="1" dirty="0">
                  <a:solidFill>
                    <a:srgbClr val="0000FF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130538" name="Text Box 42"/>
              <p:cNvSpPr txBox="1">
                <a:spLocks noChangeArrowheads="1"/>
              </p:cNvSpPr>
              <p:nvPr/>
            </p:nvSpPr>
            <p:spPr bwMode="auto">
              <a:xfrm>
                <a:off x="710" y="706"/>
                <a:ext cx="239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0066"/>
                    </a:solidFill>
                    <a:latin typeface="Arial Narrow" pitchFamily="34" charset="0"/>
                  </a:rPr>
                  <a:t> Rule               Counterexample</a:t>
                </a:r>
              </a:p>
            </p:txBody>
          </p:sp>
          <p:sp>
            <p:nvSpPr>
              <p:cNvPr id="1130539" name="Line 43"/>
              <p:cNvSpPr>
                <a:spLocks noChangeShapeType="1"/>
              </p:cNvSpPr>
              <p:nvPr/>
            </p:nvSpPr>
            <p:spPr bwMode="auto">
              <a:xfrm>
                <a:off x="816" y="960"/>
                <a:ext cx="196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>
            <a:off x="8553450" y="200072"/>
            <a:ext cx="0" cy="1581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7716" y="4078004"/>
            <a:ext cx="805945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C58AD"/>
                </a:solidFill>
              </a:rPr>
              <a:t>How many examples we need to figure out </a:t>
            </a:r>
            <a:r>
              <a:rPr lang="en-US" sz="3200" smtClean="0">
                <a:solidFill>
                  <a:srgbClr val="3C58AD"/>
                </a:solidFill>
              </a:rPr>
              <a:t>the </a:t>
            </a:r>
            <a:br>
              <a:rPr lang="en-US" sz="3200" smtClean="0">
                <a:solidFill>
                  <a:srgbClr val="3C58AD"/>
                </a:solidFill>
              </a:rPr>
            </a:br>
            <a:r>
              <a:rPr lang="en-US" sz="3200" smtClean="0">
                <a:solidFill>
                  <a:srgbClr val="3C58AD"/>
                </a:solidFill>
              </a:rPr>
              <a:t>right function?</a:t>
            </a:r>
            <a:endParaRPr lang="en-US" sz="3200">
              <a:solidFill>
                <a:srgbClr val="3C58A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62" y="3211176"/>
            <a:ext cx="3622675" cy="3198261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95300" y="1878470"/>
            <a:ext cx="4362450" cy="828675"/>
          </a:xfrm>
          <a:prstGeom prst="wedgeRectCallout">
            <a:avLst>
              <a:gd name="adj1" fmla="val 27202"/>
              <a:gd name="adj2" fmla="val 969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Provide the learning examples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5848350" y="2224981"/>
            <a:ext cx="2800350" cy="674156"/>
          </a:xfrm>
          <a:prstGeom prst="wedgeRectCallout">
            <a:avLst>
              <a:gd name="adj1" fmla="val -44907"/>
              <a:gd name="adj2" fmla="val 16621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Learn the model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sz="3600" dirty="0"/>
              <a:t>Monotone </a:t>
            </a:r>
            <a:r>
              <a:rPr lang="en-US" dirty="0" smtClean="0"/>
              <a:t>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00025" y="1262403"/>
            <a:ext cx="7886700" cy="490610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Protocol 1: </a:t>
            </a:r>
            <a:br>
              <a:rPr lang="en-US" sz="2600" dirty="0" smtClean="0"/>
            </a:br>
            <a:r>
              <a:rPr lang="en-US" sz="2600" dirty="0" smtClean="0"/>
              <a:t>Teacher provides a set of example (x, f(x</a:t>
            </a:r>
            <a:r>
              <a:rPr lang="en-US" sz="2600" dirty="0"/>
              <a:t>)) </a:t>
            </a:r>
            <a:endParaRPr lang="en-US" sz="2600" dirty="0" smtClean="0"/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1,1,1,1,1,1,…,1,1), 1</a:t>
            </a:r>
            <a:r>
              <a:rPr lang="en-US" sz="2200" dirty="0" smtClean="0"/>
              <a:t>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1,1,1,0,0,0,…,0,0),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1,1,1,1,1,0,...0,1,1),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1,0,1,1,1,0,...0,1,1),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1,1,1,1,1,0,...0,0,1),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1,0,1,0,0,0,...0,1,1),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1,1,1,1,1,1,…,0,1),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0,1,0,1,0,0,...0,1,1), 0&gt;</a:t>
            </a:r>
          </a:p>
          <a:p>
            <a:endParaRPr lang="en-US" sz="2200" dirty="0" smtClean="0"/>
          </a:p>
          <a:p>
            <a:endParaRPr lang="en-US" sz="2400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5968813" y="141111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8813" y="141111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sz="3600" dirty="0"/>
              <a:t>Monotone </a:t>
            </a:r>
            <a:r>
              <a:rPr lang="en-US" dirty="0" smtClean="0"/>
              <a:t>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47650" y="1244318"/>
            <a:ext cx="7886700" cy="4906102"/>
          </a:xfrm>
        </p:spPr>
        <p:txBody>
          <a:bodyPr>
            <a:normAutofit fontScale="77500" lnSpcReduction="20000"/>
          </a:bodyPr>
          <a:lstStyle/>
          <a:p>
            <a:pPr algn="just">
              <a:defRPr/>
            </a:pPr>
            <a:r>
              <a:rPr lang="en-US" sz="3100" dirty="0" smtClean="0"/>
              <a:t>Student: Elimination algorithm</a:t>
            </a:r>
          </a:p>
          <a:p>
            <a:pPr lvl="1">
              <a:defRPr/>
            </a:pPr>
            <a:r>
              <a:rPr lang="en-US" sz="3100" dirty="0" smtClean="0"/>
              <a:t>Start </a:t>
            </a:r>
            <a:r>
              <a:rPr lang="en-US" sz="3100" dirty="0"/>
              <a:t>with the set of all literals as candidates</a:t>
            </a:r>
          </a:p>
          <a:p>
            <a:pPr lvl="1">
              <a:defRPr/>
            </a:pPr>
            <a:r>
              <a:rPr lang="en-US" sz="3100" dirty="0"/>
              <a:t>Eliminate a literal that is not active (0) in a positive </a:t>
            </a:r>
            <a:r>
              <a:rPr lang="en-US" sz="3100" dirty="0" smtClean="0"/>
              <a:t>example</a:t>
            </a:r>
          </a:p>
          <a:p>
            <a:pPr lvl="1">
              <a:defRPr/>
            </a:pPr>
            <a:endParaRPr lang="en-US" dirty="0"/>
          </a:p>
          <a:p>
            <a:pPr lvl="1"/>
            <a:r>
              <a:rPr lang="en-US" sz="2800" dirty="0"/>
              <a:t>&lt;(1,1,1,1,1,1,…,1,1), 1</a:t>
            </a:r>
            <a:r>
              <a:rPr lang="en-US" sz="2800" dirty="0" smtClean="0"/>
              <a:t>&gt;           </a:t>
            </a:r>
            <a:endParaRPr lang="en-US" sz="2800" dirty="0"/>
          </a:p>
          <a:p>
            <a:pPr lvl="1"/>
            <a:r>
              <a:rPr lang="en-US" sz="2800" dirty="0"/>
              <a:t>&lt;(1,1,1,0,0,0,…,0,0), 0</a:t>
            </a:r>
            <a:r>
              <a:rPr lang="en-US" sz="2800" dirty="0" smtClean="0"/>
              <a:t>&gt;</a:t>
            </a:r>
            <a:endParaRPr lang="en-US" sz="2800" dirty="0"/>
          </a:p>
          <a:p>
            <a:pPr lvl="1"/>
            <a:r>
              <a:rPr lang="en-US" sz="2800" dirty="0"/>
              <a:t>&lt;(1,1,1,1,1,0,...0,1,1), 1</a:t>
            </a:r>
            <a:r>
              <a:rPr lang="en-US" sz="2800" dirty="0" smtClean="0"/>
              <a:t>&gt;</a:t>
            </a:r>
            <a:endParaRPr lang="en-US" sz="2800" dirty="0"/>
          </a:p>
          <a:p>
            <a:pPr lvl="1"/>
            <a:r>
              <a:rPr lang="en-US" sz="2800" dirty="0"/>
              <a:t>&lt;(1,0,1,1,1,0,...0,1,1), 0</a:t>
            </a:r>
            <a:r>
              <a:rPr lang="en-US" sz="2800" dirty="0" smtClean="0"/>
              <a:t>&gt;  </a:t>
            </a:r>
            <a:endParaRPr lang="en-US" sz="2800" dirty="0"/>
          </a:p>
          <a:p>
            <a:pPr lvl="1"/>
            <a:r>
              <a:rPr lang="en-US" sz="2800" dirty="0"/>
              <a:t>&lt;(1,1,1,1,1,0,...0,0,1), 1&gt;</a:t>
            </a:r>
          </a:p>
          <a:p>
            <a:pPr lvl="1"/>
            <a:r>
              <a:rPr lang="en-US" sz="2800" dirty="0"/>
              <a:t>&lt;(1,0,1,0,0,0,...0,1,1), 0&gt;</a:t>
            </a:r>
          </a:p>
          <a:p>
            <a:pPr lvl="1"/>
            <a:r>
              <a:rPr lang="en-US" sz="2800" dirty="0"/>
              <a:t>&lt;(1,1,1,1,1,1,…,0,1), 1&gt;</a:t>
            </a:r>
          </a:p>
          <a:p>
            <a:pPr lvl="1"/>
            <a:r>
              <a:rPr lang="en-US" sz="2800" dirty="0"/>
              <a:t>&lt;(0,1,0,1,0,0,...0,1,1), 0&gt;</a:t>
            </a:r>
          </a:p>
          <a:p>
            <a:pPr lvl="1">
              <a:defRPr/>
            </a:pPr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5968813" y="141111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0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8813" y="141111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91000" y="3038475"/>
            <a:ext cx="148951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Learn nothing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91000" y="3379353"/>
            <a:ext cx="148951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Learn nothing</a:t>
            </a:r>
            <a:endParaRPr lang="en-US" dirty="0"/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14396"/>
              </p:ext>
            </p:extLst>
          </p:nvPr>
        </p:nvGraphicFramePr>
        <p:xfrm>
          <a:off x="4191000" y="3744272"/>
          <a:ext cx="43053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1" name="משוואה" r:id="rId6" imgW="2336800" imgH="228600" progId="Equation.3">
                  <p:embed/>
                </p:oleObj>
              </mc:Choice>
              <mc:Fallback>
                <p:oleObj name="משוואה" r:id="rId6" imgW="2336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744272"/>
                        <a:ext cx="43053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085672"/>
              </p:ext>
            </p:extLst>
          </p:nvPr>
        </p:nvGraphicFramePr>
        <p:xfrm>
          <a:off x="4154488" y="2520619"/>
          <a:ext cx="44354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2" name="משוואה" r:id="rId8" imgW="2247900" imgH="228600" progId="Equation.3">
                  <p:embed/>
                </p:oleObj>
              </mc:Choice>
              <mc:Fallback>
                <p:oleObj name="משוואה" r:id="rId8" imgW="2247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488" y="2520619"/>
                        <a:ext cx="443547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342159"/>
              </p:ext>
            </p:extLst>
          </p:nvPr>
        </p:nvGraphicFramePr>
        <p:xfrm>
          <a:off x="4154488" y="4423269"/>
          <a:ext cx="39338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3" name="משוואה" r:id="rId10" imgW="1993900" imgH="228600" progId="Equation.3">
                  <p:embed/>
                </p:oleObj>
              </mc:Choice>
              <mc:Fallback>
                <p:oleObj name="משוואה" r:id="rId10" imgW="1993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488" y="4423269"/>
                        <a:ext cx="39338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191000" y="4132092"/>
            <a:ext cx="148951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Learn nothing</a:t>
            </a:r>
            <a:endParaRPr lang="en-US" dirty="0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876800" y="5599199"/>
            <a:ext cx="3629025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u="none" dirty="0" smtClean="0">
                <a:latin typeface="+mn-lt"/>
              </a:rPr>
              <a:t>We can determine the </a:t>
            </a:r>
            <a:r>
              <a:rPr lang="en-US" sz="1600" u="none" dirty="0" smtClean="0">
                <a:solidFill>
                  <a:srgbClr val="FF0000"/>
                </a:solidFill>
                <a:latin typeface="+mn-lt"/>
              </a:rPr>
              <a:t># of mistakes </a:t>
            </a:r>
            <a:r>
              <a:rPr lang="en-US" sz="1600" u="none" dirty="0" smtClean="0">
                <a:latin typeface="+mn-lt"/>
              </a:rPr>
              <a:t>we’ll make before reaching the exact target function, but not </a:t>
            </a:r>
            <a:r>
              <a:rPr lang="en-US" sz="1600" u="none" dirty="0" smtClean="0">
                <a:solidFill>
                  <a:srgbClr val="FF0000"/>
                </a:solidFill>
                <a:latin typeface="+mn-lt"/>
              </a:rPr>
              <a:t>how many examples </a:t>
            </a:r>
            <a:r>
              <a:rPr lang="en-US" sz="1600" u="none" dirty="0" smtClean="0">
                <a:latin typeface="+mn-lt"/>
              </a:rPr>
              <a:t>are need to guarantee good performance. </a:t>
            </a:r>
            <a:endParaRPr lang="en-US" sz="1600" u="none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sz="3600" dirty="0"/>
              <a:t>Monotone </a:t>
            </a:r>
            <a:r>
              <a:rPr lang="en-US" dirty="0" smtClean="0"/>
              <a:t>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00024" y="1262403"/>
            <a:ext cx="8777101" cy="4906102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Protocol 2: Alternatively, we can have the </a:t>
            </a:r>
            <a:r>
              <a:rPr lang="en-US" sz="2400" dirty="0"/>
              <a:t>learner </a:t>
            </a:r>
            <a:r>
              <a:rPr lang="en-US" sz="2400" dirty="0" smtClean="0"/>
              <a:t>to propose </a:t>
            </a:r>
            <a:r>
              <a:rPr lang="en-US" sz="2400" dirty="0"/>
              <a:t>instances as queries to the teacher</a:t>
            </a:r>
          </a:p>
          <a:p>
            <a:pPr>
              <a:defRPr/>
            </a:pPr>
            <a:r>
              <a:rPr lang="en-US" sz="2400" dirty="0"/>
              <a:t>Since we know we </a:t>
            </a:r>
            <a:r>
              <a:rPr lang="en-US" sz="2400" dirty="0" smtClean="0"/>
              <a:t>have a </a:t>
            </a:r>
            <a:r>
              <a:rPr lang="en-US" sz="2400" dirty="0">
                <a:solidFill>
                  <a:srgbClr val="3C58AD"/>
                </a:solidFill>
              </a:rPr>
              <a:t>Monotone conjunction:</a:t>
            </a:r>
          </a:p>
          <a:p>
            <a:pPr>
              <a:defRPr/>
            </a:pPr>
            <a:r>
              <a:rPr lang="en-US" sz="2400" dirty="0"/>
              <a:t>Is </a:t>
            </a:r>
            <a:r>
              <a:rPr lang="en-US" sz="2400" dirty="0">
                <a:solidFill>
                  <a:srgbClr val="3C58AD"/>
                </a:solidFill>
              </a:rPr>
              <a:t>x</a:t>
            </a:r>
            <a:r>
              <a:rPr lang="en-US" sz="2400" baseline="-25000" dirty="0">
                <a:solidFill>
                  <a:srgbClr val="3C58AD"/>
                </a:solidFill>
              </a:rPr>
              <a:t>100</a:t>
            </a:r>
            <a:r>
              <a:rPr lang="en-US" sz="2400" dirty="0">
                <a:solidFill>
                  <a:srgbClr val="3C58AD"/>
                </a:solidFill>
              </a:rPr>
              <a:t> </a:t>
            </a:r>
            <a:r>
              <a:rPr lang="en-US" sz="2400" dirty="0"/>
              <a:t> in?   &lt;(1,1,1…,1,0), ?&gt;   f(x)=0 (conclusion: Yes)</a:t>
            </a:r>
          </a:p>
          <a:p>
            <a:pPr>
              <a:defRPr/>
            </a:pPr>
            <a:r>
              <a:rPr lang="en-US" sz="2400" dirty="0"/>
              <a:t>Is </a:t>
            </a:r>
            <a:r>
              <a:rPr lang="en-US" sz="2400" dirty="0">
                <a:solidFill>
                  <a:srgbClr val="3C58AD"/>
                </a:solidFill>
              </a:rPr>
              <a:t>x</a:t>
            </a:r>
            <a:r>
              <a:rPr lang="en-US" sz="2400" baseline="-25000" dirty="0">
                <a:solidFill>
                  <a:srgbClr val="3C58AD"/>
                </a:solidFill>
              </a:rPr>
              <a:t>99</a:t>
            </a:r>
            <a:r>
              <a:rPr lang="en-US" sz="2400" dirty="0"/>
              <a:t>    in?   &lt;(1,1,…1,0,1), ?&gt;   f(x)=1 (conclusion: No)</a:t>
            </a:r>
          </a:p>
          <a:p>
            <a:pPr>
              <a:defRPr/>
            </a:pPr>
            <a:r>
              <a:rPr lang="en-US" sz="2400" dirty="0"/>
              <a:t>Is </a:t>
            </a:r>
            <a:r>
              <a:rPr lang="en-US" sz="2400" dirty="0">
                <a:solidFill>
                  <a:srgbClr val="3C58AD"/>
                </a:solidFill>
              </a:rPr>
              <a:t>x</a:t>
            </a:r>
            <a:r>
              <a:rPr lang="en-US" sz="2400" baseline="-25000" dirty="0">
                <a:solidFill>
                  <a:srgbClr val="3C58AD"/>
                </a:solidFill>
              </a:rPr>
              <a:t>1</a:t>
            </a:r>
            <a:r>
              <a:rPr lang="en-US" sz="2400" dirty="0"/>
              <a:t>     in ?  &lt;(0,1,…</a:t>
            </a:r>
            <a:r>
              <a:rPr lang="en-US" sz="2400" dirty="0" smtClean="0"/>
              <a:t>1,1,1), ?&gt;   f(x)=1 (conclusion: No)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/>
              <a:t>A </a:t>
            </a:r>
            <a:r>
              <a:rPr lang="en-US" sz="2400" dirty="0" smtClean="0"/>
              <a:t>straight forward </a:t>
            </a:r>
            <a:r>
              <a:rPr lang="en-US" sz="2400" dirty="0"/>
              <a:t>algorithm requires n=100 queries, and will produce as a result the hidden conjunction (exactly).</a:t>
            </a:r>
          </a:p>
          <a:p>
            <a:pPr>
              <a:defRPr/>
            </a:pPr>
            <a:endParaRPr lang="en-US" sz="2400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5968813" y="141111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8813" y="141111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sz="3600" dirty="0"/>
              <a:t>Monotone </a:t>
            </a:r>
            <a:r>
              <a:rPr lang="en-US" dirty="0" smtClean="0"/>
              <a:t>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00024" y="1262403"/>
            <a:ext cx="8777101" cy="4906102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Protocol 2: Alternatively, we can have the </a:t>
            </a:r>
            <a:r>
              <a:rPr lang="en-US" sz="2400" dirty="0"/>
              <a:t>learner </a:t>
            </a:r>
            <a:r>
              <a:rPr lang="en-US" sz="2400" dirty="0" smtClean="0"/>
              <a:t>to propose </a:t>
            </a:r>
            <a:r>
              <a:rPr lang="en-US" sz="2400" dirty="0"/>
              <a:t>instances as queries to the teacher</a:t>
            </a:r>
          </a:p>
          <a:p>
            <a:pPr>
              <a:defRPr/>
            </a:pPr>
            <a:r>
              <a:rPr lang="en-US" sz="2400" dirty="0"/>
              <a:t>Since we know we </a:t>
            </a:r>
            <a:r>
              <a:rPr lang="en-US" sz="2400" dirty="0" smtClean="0"/>
              <a:t>have a </a:t>
            </a:r>
            <a:r>
              <a:rPr lang="en-US" sz="2400" dirty="0">
                <a:solidFill>
                  <a:srgbClr val="3C58AD"/>
                </a:solidFill>
              </a:rPr>
              <a:t>Monotone conjunction:</a:t>
            </a:r>
          </a:p>
          <a:p>
            <a:pPr>
              <a:defRPr/>
            </a:pPr>
            <a:r>
              <a:rPr lang="en-US" sz="2400" dirty="0"/>
              <a:t>Is </a:t>
            </a:r>
            <a:r>
              <a:rPr lang="en-US" sz="2400" dirty="0">
                <a:solidFill>
                  <a:srgbClr val="3C58AD"/>
                </a:solidFill>
              </a:rPr>
              <a:t>x</a:t>
            </a:r>
            <a:r>
              <a:rPr lang="en-US" sz="2400" baseline="-25000" dirty="0">
                <a:solidFill>
                  <a:srgbClr val="3C58AD"/>
                </a:solidFill>
              </a:rPr>
              <a:t>100</a:t>
            </a:r>
            <a:r>
              <a:rPr lang="en-US" sz="2400" dirty="0">
                <a:solidFill>
                  <a:srgbClr val="3C58AD"/>
                </a:solidFill>
              </a:rPr>
              <a:t> </a:t>
            </a:r>
            <a:r>
              <a:rPr lang="en-US" sz="2400" dirty="0"/>
              <a:t> in?   &lt;(1,1,1…,1,0), ?&gt;   f(x)=0 (conclusion: Yes)</a:t>
            </a:r>
          </a:p>
          <a:p>
            <a:pPr>
              <a:defRPr/>
            </a:pPr>
            <a:r>
              <a:rPr lang="en-US" sz="2400" dirty="0"/>
              <a:t>Is </a:t>
            </a:r>
            <a:r>
              <a:rPr lang="en-US" sz="2400" dirty="0">
                <a:solidFill>
                  <a:srgbClr val="3C58AD"/>
                </a:solidFill>
              </a:rPr>
              <a:t>x</a:t>
            </a:r>
            <a:r>
              <a:rPr lang="en-US" sz="2400" baseline="-25000" dirty="0">
                <a:solidFill>
                  <a:srgbClr val="3C58AD"/>
                </a:solidFill>
              </a:rPr>
              <a:t>99</a:t>
            </a:r>
            <a:r>
              <a:rPr lang="en-US" sz="2400" dirty="0"/>
              <a:t>    in?   &lt;(1,1,…1,0,1), ?&gt;   f(x)=1 (conclusion: No)</a:t>
            </a:r>
          </a:p>
          <a:p>
            <a:pPr>
              <a:defRPr/>
            </a:pPr>
            <a:r>
              <a:rPr lang="en-US" sz="2400" dirty="0"/>
              <a:t>Is </a:t>
            </a:r>
            <a:r>
              <a:rPr lang="en-US" sz="2400" dirty="0">
                <a:solidFill>
                  <a:srgbClr val="3C58AD"/>
                </a:solidFill>
              </a:rPr>
              <a:t>x</a:t>
            </a:r>
            <a:r>
              <a:rPr lang="en-US" sz="2400" baseline="-25000" dirty="0">
                <a:solidFill>
                  <a:srgbClr val="3C58AD"/>
                </a:solidFill>
              </a:rPr>
              <a:t>1</a:t>
            </a:r>
            <a:r>
              <a:rPr lang="en-US" sz="2400" dirty="0"/>
              <a:t>     in ?  &lt;(0,1,…</a:t>
            </a:r>
            <a:r>
              <a:rPr lang="en-US" sz="2400" dirty="0" smtClean="0"/>
              <a:t>1,1,1), ?&gt;   f(x)=1 (conclusion: No)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/>
              <a:t>A </a:t>
            </a:r>
            <a:r>
              <a:rPr lang="en-US" sz="2400" dirty="0" smtClean="0"/>
              <a:t>straight forward </a:t>
            </a:r>
            <a:r>
              <a:rPr lang="en-US" sz="2400" dirty="0"/>
              <a:t>algorithm requires n=100 queries, and will produce as a result the hidden conjunction (exactly).</a:t>
            </a:r>
          </a:p>
          <a:p>
            <a:pPr>
              <a:defRPr/>
            </a:pPr>
            <a:endParaRPr lang="en-US" sz="2400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5968813" y="141111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8813" y="141111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9166" y="2479188"/>
            <a:ext cx="7895751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C58AD"/>
                </a:solidFill>
              </a:rPr>
              <a:t>This style of protocol called active learning.</a:t>
            </a:r>
          </a:p>
          <a:p>
            <a:endParaRPr lang="en-US" sz="3200" dirty="0" smtClean="0">
              <a:solidFill>
                <a:srgbClr val="3C58AD"/>
              </a:solidFill>
            </a:endParaRPr>
          </a:p>
          <a:p>
            <a:r>
              <a:rPr lang="en-US" sz="3200" dirty="0" smtClean="0">
                <a:solidFill>
                  <a:srgbClr val="3C58AD"/>
                </a:solidFill>
              </a:rPr>
              <a:t>We will not cover it in this class.</a:t>
            </a:r>
          </a:p>
          <a:p>
            <a:endParaRPr lang="en-US" sz="3200" dirty="0" smtClean="0">
              <a:solidFill>
                <a:srgbClr val="3C58AD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Lesson: </a:t>
            </a:r>
            <a:r>
              <a:rPr lang="en-US" sz="3200" dirty="0" smtClean="0">
                <a:solidFill>
                  <a:srgbClr val="3C58AD"/>
                </a:solidFill>
              </a:rPr>
              <a:t>Based on different setting, we can get </a:t>
            </a:r>
            <a:br>
              <a:rPr lang="en-US" sz="3200" dirty="0" smtClean="0">
                <a:solidFill>
                  <a:srgbClr val="3C58AD"/>
                </a:solidFill>
              </a:rPr>
            </a:br>
            <a:r>
              <a:rPr lang="en-US" sz="3200" dirty="0" smtClean="0">
                <a:solidFill>
                  <a:srgbClr val="3C58AD"/>
                </a:solidFill>
              </a:rPr>
              <a:t>different guarantees</a:t>
            </a:r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3C58A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Models</a:t>
            </a:r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247650" y="1270861"/>
            <a:ext cx="8705850" cy="4906102"/>
          </a:xfrm>
        </p:spPr>
        <p:txBody>
          <a:bodyPr>
            <a:noAutofit/>
          </a:bodyPr>
          <a:lstStyle/>
          <a:p>
            <a:r>
              <a:rPr lang="en-US" sz="2400" dirty="0" smtClean="0"/>
              <a:t>Analyze the probabilistic intuition</a:t>
            </a:r>
          </a:p>
          <a:p>
            <a:pPr lvl="1"/>
            <a:r>
              <a:rPr lang="en-US" sz="2400" dirty="0" smtClean="0"/>
              <a:t>Never saw </a:t>
            </a:r>
            <a:r>
              <a:rPr lang="en-US" sz="2400" dirty="0" smtClean="0">
                <a:latin typeface="Calibri"/>
              </a:rPr>
              <a:t>a feature </a:t>
            </a:r>
            <a:r>
              <a:rPr lang="en-US" sz="2400" dirty="0" smtClean="0"/>
              <a:t>in positive examples, maybe we’ll never see it</a:t>
            </a:r>
          </a:p>
          <a:p>
            <a:pPr lvl="1"/>
            <a:r>
              <a:rPr lang="en-US" sz="2400" dirty="0" smtClean="0"/>
              <a:t>And if we do, it will be with small probability, so the concepts we learn may be </a:t>
            </a:r>
            <a:r>
              <a:rPr lang="en-US" sz="2400" i="1" dirty="0" smtClean="0">
                <a:solidFill>
                  <a:srgbClr val="3C58AD"/>
                </a:solidFill>
              </a:rPr>
              <a:t>pretty good</a:t>
            </a:r>
          </a:p>
          <a:p>
            <a:pPr lvl="2"/>
            <a:r>
              <a:rPr lang="en-US" i="1" dirty="0" smtClean="0">
                <a:solidFill>
                  <a:srgbClr val="3C58AD"/>
                </a:solidFill>
              </a:rPr>
              <a:t>Pretty good</a:t>
            </a:r>
            <a:r>
              <a:rPr lang="en-US" i="1" dirty="0" smtClean="0">
                <a:solidFill>
                  <a:srgbClr val="3366CC"/>
                </a:solidFill>
              </a:rPr>
              <a:t>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In terms of performance on future data</a:t>
            </a:r>
          </a:p>
          <a:p>
            <a:pPr lvl="1"/>
            <a:r>
              <a:rPr lang="en-US" sz="2400" b="1" i="1" dirty="0" smtClean="0"/>
              <a:t>PAC framework</a:t>
            </a:r>
            <a:endParaRPr lang="en-US" sz="2400" dirty="0" smtClean="0"/>
          </a:p>
          <a:p>
            <a:r>
              <a:rPr lang="en-US" sz="2400" i="1" dirty="0" smtClean="0"/>
              <a:t>Mistake Driven </a:t>
            </a:r>
            <a:r>
              <a:rPr lang="en-US" sz="2400" dirty="0" smtClean="0"/>
              <a:t>Learning algorithms</a:t>
            </a:r>
          </a:p>
          <a:p>
            <a:pPr lvl="1"/>
            <a:r>
              <a:rPr lang="en-US" sz="2400" dirty="0" smtClean="0"/>
              <a:t>Update your hypothesis only when you make mistakes</a:t>
            </a:r>
          </a:p>
          <a:p>
            <a:pPr lvl="1"/>
            <a:r>
              <a:rPr lang="en-US" sz="2400" dirty="0" smtClean="0"/>
              <a:t>Define </a:t>
            </a:r>
            <a:r>
              <a:rPr lang="en-US" sz="2400" i="1" dirty="0" smtClean="0">
                <a:solidFill>
                  <a:srgbClr val="3C58AD"/>
                </a:solidFill>
              </a:rPr>
              <a:t>good</a:t>
            </a:r>
            <a:r>
              <a:rPr lang="en-US" sz="2400" i="1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i</a:t>
            </a:r>
            <a:r>
              <a:rPr lang="en-US" sz="2400" dirty="0" smtClean="0">
                <a:solidFill>
                  <a:schemeClr val="tx1"/>
                </a:solidFill>
              </a:rPr>
              <a:t>n </a:t>
            </a:r>
            <a:r>
              <a:rPr lang="en-US" sz="2400" dirty="0">
                <a:solidFill>
                  <a:schemeClr val="tx1"/>
                </a:solidFill>
              </a:rPr>
              <a:t>terms of </a:t>
            </a:r>
            <a:r>
              <a:rPr lang="en-US" sz="2400" dirty="0" smtClean="0">
                <a:solidFill>
                  <a:schemeClr val="tx1"/>
                </a:solidFill>
              </a:rPr>
              <a:t>how many mistakes you make before you stop</a:t>
            </a:r>
          </a:p>
          <a:p>
            <a:pPr lvl="1"/>
            <a:r>
              <a:rPr lang="en-US" sz="2400" b="1" i="1" dirty="0" smtClean="0"/>
              <a:t>Online learning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19764" y="540291"/>
            <a:ext cx="5167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</a:t>
            </a:r>
            <a:r>
              <a:rPr lang="en-US" sz="2400" dirty="0" smtClean="0">
                <a:solidFill>
                  <a:srgbClr val="3366CC"/>
                </a:solidFill>
              </a:rPr>
              <a:t>How good is our learning algorithm?</a:t>
            </a:r>
            <a:endParaRPr lang="en-US" sz="2400" dirty="0">
              <a:solidFill>
                <a:srgbClr val="3366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mistake-bound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3C58AD"/>
                </a:solidFill>
              </a:rPr>
              <a:t>mistake bound model </a:t>
            </a:r>
            <a:r>
              <a:rPr lang="en-US" sz="2400" dirty="0" smtClean="0"/>
              <a:t>is a theoretical approach</a:t>
            </a:r>
          </a:p>
          <a:p>
            <a:pPr lvl="1"/>
            <a:r>
              <a:rPr lang="en-US" sz="2400" dirty="0" smtClean="0"/>
              <a:t>We can determine the number of mistakes the learning algorithm can make before converging</a:t>
            </a:r>
            <a:endParaRPr lang="en-US" sz="2400" dirty="0"/>
          </a:p>
          <a:p>
            <a:r>
              <a:rPr lang="en-US" sz="2400" dirty="0" smtClean="0"/>
              <a:t>But no answer to “</a:t>
            </a:r>
            <a:r>
              <a:rPr lang="en-US" sz="2400" i="1" dirty="0" smtClean="0"/>
              <a:t>How many examples do you need before converging to a good hypothesis?</a:t>
            </a:r>
            <a:r>
              <a:rPr lang="en-US" sz="2400" dirty="0" smtClean="0"/>
              <a:t>”</a:t>
            </a:r>
            <a:endParaRPr lang="en-US" sz="2400" dirty="0"/>
          </a:p>
          <a:p>
            <a:r>
              <a:rPr lang="en-US" sz="2400" dirty="0" smtClean="0"/>
              <a:t>Because the mistake-bound model makes no assumptions about the order or distribution of training examples</a:t>
            </a:r>
          </a:p>
          <a:p>
            <a:pPr lvl="1"/>
            <a:r>
              <a:rPr lang="en-US" sz="2400" dirty="0" smtClean="0"/>
              <a:t>Both a strength and a weakness of the mistake bound model</a:t>
            </a:r>
          </a:p>
          <a:p>
            <a:pPr lvl="1"/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49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154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 Model: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21" y="1548774"/>
            <a:ext cx="7861429" cy="490917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7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model for </a:t>
            </a:r>
            <a:r>
              <a:rPr lang="en-US" i="1" dirty="0" smtClean="0"/>
              <a:t>batch learning</a:t>
            </a:r>
          </a:p>
          <a:p>
            <a:pPr lvl="1"/>
            <a:r>
              <a:rPr lang="en-US" dirty="0" smtClean="0"/>
              <a:t>Train on a fixed training set</a:t>
            </a:r>
          </a:p>
          <a:p>
            <a:pPr lvl="1"/>
            <a:r>
              <a:rPr lang="en-US" dirty="0" smtClean="0"/>
              <a:t>Then deploy it in the wild</a:t>
            </a:r>
          </a:p>
          <a:p>
            <a:endParaRPr lang="en-US" dirty="0"/>
          </a:p>
          <a:p>
            <a:r>
              <a:rPr lang="en-US" dirty="0" smtClean="0"/>
              <a:t>How well will your learning algorithm do on </a:t>
            </a:r>
            <a:r>
              <a:rPr lang="en-US" i="1" dirty="0" smtClean="0">
                <a:solidFill>
                  <a:srgbClr val="3C58AD"/>
                </a:solidFill>
              </a:rPr>
              <a:t>future</a:t>
            </a:r>
            <a:r>
              <a:rPr lang="en-US" dirty="0" smtClean="0">
                <a:solidFill>
                  <a:srgbClr val="3C58AD"/>
                </a:solidFill>
              </a:rPr>
              <a:t> </a:t>
            </a:r>
            <a:r>
              <a:rPr lang="en-US" dirty="0" smtClean="0"/>
              <a:t>instances?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50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1612"/>
            <a:ext cx="7886700" cy="673260"/>
          </a:xfrm>
        </p:spPr>
        <p:txBody>
          <a:bodyPr/>
          <a:lstStyle/>
          <a:p>
            <a:r>
              <a:rPr lang="en-US" dirty="0" smtClean="0"/>
              <a:t>The setup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908911"/>
                <a:ext cx="9029700" cy="4906102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>
                    <a:solidFill>
                      <a:srgbClr val="3C58AD"/>
                    </a:solidFill>
                  </a:rPr>
                  <a:t>Instance Space: </a:t>
                </a:r>
                <a:r>
                  <a:rPr lang="en-US" sz="2400" dirty="0" smtClean="0"/>
                  <a:t>X, the set of examples</a:t>
                </a:r>
                <a:endParaRPr lang="en-US" sz="2400" dirty="0"/>
              </a:p>
              <a:p>
                <a:r>
                  <a:rPr lang="en-US" sz="2400" dirty="0">
                    <a:solidFill>
                      <a:srgbClr val="3C58AD"/>
                    </a:solidFill>
                  </a:rPr>
                  <a:t>Concept Space: </a:t>
                </a:r>
                <a:r>
                  <a:rPr lang="en-US" sz="2400" dirty="0" smtClean="0"/>
                  <a:t>C, the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et </a:t>
                </a:r>
                <a:r>
                  <a:rPr lang="en-US" sz="2400" dirty="0"/>
                  <a:t>of possible target functions: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is the hidden target function</a:t>
                </a:r>
                <a:endParaRPr lang="en-US" sz="2400" dirty="0">
                  <a:sym typeface="Symbol" pitchFamily="18" charset="2"/>
                </a:endParaRPr>
              </a:p>
              <a:p>
                <a:pPr lvl="1"/>
                <a:r>
                  <a:rPr lang="en-US" sz="2400" dirty="0" err="1" smtClean="0"/>
                  <a:t>Eg</a:t>
                </a:r>
                <a:r>
                  <a:rPr lang="en-US" sz="2400" dirty="0" smtClean="0"/>
                  <a:t>: all </a:t>
                </a:r>
                <a:r>
                  <a:rPr lang="en-US" sz="2400" dirty="0"/>
                  <a:t>n-conjunctions; all n-dimensional linear </a:t>
                </a:r>
                <a:r>
                  <a:rPr lang="en-US" sz="2400" dirty="0" smtClean="0"/>
                  <a:t>functions, …</a:t>
                </a:r>
                <a:endParaRPr lang="en-US" sz="2400" dirty="0"/>
              </a:p>
              <a:p>
                <a:r>
                  <a:rPr lang="en-US" sz="2400" dirty="0">
                    <a:solidFill>
                      <a:srgbClr val="3366CC"/>
                    </a:solidFill>
                  </a:rPr>
                  <a:t>Hypothesis Space</a:t>
                </a:r>
                <a:r>
                  <a:rPr lang="en-US" sz="2400" dirty="0"/>
                  <a:t>: </a:t>
                </a:r>
                <a:r>
                  <a:rPr lang="en-US" sz="2400" dirty="0" smtClean="0"/>
                  <a:t>H, the set </a:t>
                </a:r>
                <a:r>
                  <a:rPr lang="en-US" sz="2400" dirty="0"/>
                  <a:t>of possible </a:t>
                </a:r>
                <a:r>
                  <a:rPr lang="en-US" sz="2400" dirty="0" smtClean="0"/>
                  <a:t>hypotheses</a:t>
                </a:r>
              </a:p>
              <a:p>
                <a:pPr lvl="1"/>
                <a:r>
                  <a:rPr lang="en-US" sz="2400" dirty="0" smtClean="0"/>
                  <a:t>This is the set that the learning algorithm explores</a:t>
                </a:r>
                <a:endParaRPr lang="en-US" sz="2400" dirty="0"/>
              </a:p>
              <a:p>
                <a:r>
                  <a:rPr lang="en-US" sz="2400" dirty="0">
                    <a:solidFill>
                      <a:srgbClr val="3366CC"/>
                    </a:solidFill>
                  </a:rPr>
                  <a:t>Training 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instances: </a:t>
                </a:r>
                <a:r>
                  <a:rPr lang="en-US" sz="2400" dirty="0" smtClean="0"/>
                  <a:t>S x {-1,1}: </a:t>
                </a:r>
                <a:r>
                  <a:rPr lang="en-US" sz="2400" dirty="0"/>
                  <a:t>positive and negative examples of the target </a:t>
                </a:r>
                <a:r>
                  <a:rPr lang="en-US" sz="2400" dirty="0" smtClean="0"/>
                  <a:t>concept. (S is a finite subset of X)</a:t>
                </a:r>
                <a:endParaRPr lang="en-US" sz="2400" dirty="0" smtClean="0">
                  <a:sym typeface="Symbol" pitchFamily="18" charset="2"/>
                </a:endParaRP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r>
                  <a:rPr lang="en-US" sz="2400" dirty="0" smtClean="0">
                    <a:solidFill>
                      <a:srgbClr val="3366CC"/>
                    </a:solidFill>
                  </a:rPr>
                  <a:t>What we want</a:t>
                </a:r>
                <a:r>
                  <a:rPr lang="en-US" sz="2400" dirty="0" smtClean="0"/>
                  <a:t>: A hypothesis h </a:t>
                </a:r>
                <a:r>
                  <a:rPr lang="en-US" sz="2400" dirty="0" smtClean="0">
                    <a:sym typeface="Symbol" pitchFamily="18" charset="2"/>
                  </a:rPr>
                  <a:t></a:t>
                </a:r>
                <a:r>
                  <a:rPr lang="en-US" sz="2400" dirty="0" smtClean="0"/>
                  <a:t> H such that h(x) = f(x)</a:t>
                </a:r>
              </a:p>
              <a:p>
                <a:pPr lvl="1"/>
                <a:r>
                  <a:rPr lang="en-US" sz="2400" dirty="0" smtClean="0"/>
                  <a:t>A </a:t>
                </a:r>
                <a:r>
                  <a:rPr lang="en-US" sz="2400" dirty="0"/>
                  <a:t>hypothesis h </a:t>
                </a:r>
                <a:r>
                  <a:rPr lang="en-US" sz="2400" dirty="0">
                    <a:sym typeface="Symbol" pitchFamily="18" charset="2"/>
                  </a:rPr>
                  <a:t></a:t>
                </a:r>
                <a:r>
                  <a:rPr lang="en-US" sz="2400" dirty="0"/>
                  <a:t> H such that h(x) = f(x</a:t>
                </a:r>
                <a:r>
                  <a:rPr lang="en-US" sz="2400" dirty="0" smtClean="0"/>
                  <a:t>) for </a:t>
                </a:r>
                <a:r>
                  <a:rPr lang="en-US" sz="2400" dirty="0"/>
                  <a:t>all x </a:t>
                </a:r>
                <a:r>
                  <a:rPr lang="en-US" sz="2400" dirty="0">
                    <a:sym typeface="Symbol" pitchFamily="18" charset="2"/>
                  </a:rPr>
                  <a:t></a:t>
                </a:r>
                <a:r>
                  <a:rPr lang="en-US" sz="2400" dirty="0"/>
                  <a:t> S ?</a:t>
                </a:r>
              </a:p>
              <a:p>
                <a:pPr lvl="1"/>
                <a:r>
                  <a:rPr lang="en-US" sz="2400" dirty="0"/>
                  <a:t>A hypothesis h </a:t>
                </a:r>
                <a:r>
                  <a:rPr lang="en-US" sz="2400" dirty="0">
                    <a:sym typeface="Symbol" pitchFamily="18" charset="2"/>
                  </a:rPr>
                  <a:t></a:t>
                </a:r>
                <a:r>
                  <a:rPr lang="en-US" sz="2400" dirty="0"/>
                  <a:t> H such that h(x) = f(x</a:t>
                </a:r>
                <a:r>
                  <a:rPr lang="en-US" sz="2400" dirty="0" smtClean="0"/>
                  <a:t>) for </a:t>
                </a:r>
                <a:r>
                  <a:rPr lang="en-US" sz="2400" dirty="0"/>
                  <a:t>all x </a:t>
                </a:r>
                <a:r>
                  <a:rPr lang="en-US" sz="2400" dirty="0">
                    <a:sym typeface="Symbol" pitchFamily="18" charset="2"/>
                  </a:rPr>
                  <a:t></a:t>
                </a:r>
                <a:r>
                  <a:rPr lang="en-US" sz="2400" dirty="0"/>
                  <a:t> X ?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908911"/>
                <a:ext cx="9029700" cy="4906102"/>
              </a:xfrm>
              <a:blipFill rotWithShape="0">
                <a:blip r:embed="rId3"/>
                <a:stretch>
                  <a:fillRect l="-945" t="-745" r="-473" b="-17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025239"/>
              </p:ext>
            </p:extLst>
          </p:nvPr>
        </p:nvGraphicFramePr>
        <p:xfrm>
          <a:off x="2482851" y="4680652"/>
          <a:ext cx="4495800" cy="38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משוואה" r:id="rId4" imgW="2679700" imgH="228600" progId="Equation.3">
                  <p:embed/>
                </p:oleObj>
              </mc:Choice>
              <mc:Fallback>
                <p:oleObj name="משוואה" r:id="rId4" imgW="2679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1" y="4680652"/>
                        <a:ext cx="4495800" cy="383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monotone 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00025" y="1262403"/>
            <a:ext cx="7886700" cy="490610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Protocol 1: </a:t>
            </a:r>
            <a:br>
              <a:rPr lang="en-US" sz="2600" dirty="0" smtClean="0"/>
            </a:br>
            <a:r>
              <a:rPr lang="en-US" sz="2600" dirty="0" smtClean="0"/>
              <a:t>Teacher provides a set of example (x, f(x))  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1,1,1,1,1,1,…,1,1), 1</a:t>
            </a:r>
            <a:r>
              <a:rPr lang="en-US" sz="2200" dirty="0" smtClean="0"/>
              <a:t>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1,1,1,0,0,0,…,0,0),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1,1,1,1,1,0,...0,1,1),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1,0,1,1,1,0,...0,1,1),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1,1,1,1,1,0,...0,0,1),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1,0,1,0,0,0,...0,1,1),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1,1,1,1,1,1,…,0,1),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0,1,0,1,0,0,...0,1,1), 0&gt;</a:t>
            </a:r>
          </a:p>
          <a:p>
            <a:r>
              <a:rPr lang="en-US" sz="2200" dirty="0" smtClean="0">
                <a:solidFill>
                  <a:srgbClr val="C00000"/>
                </a:solidFill>
              </a:rPr>
              <a:t>Assumption: data are sample from a fixed distribution</a:t>
            </a:r>
          </a:p>
          <a:p>
            <a:endParaRPr lang="en-US" sz="2400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429225"/>
              </p:ext>
            </p:extLst>
          </p:nvPr>
        </p:nvGraphicFramePr>
        <p:xfrm>
          <a:off x="4901755" y="3617736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1755" y="3617736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01755" y="2533045"/>
            <a:ext cx="311239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would f look like?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PAC Learning – Intuition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1270861"/>
            <a:ext cx="8934450" cy="4906102"/>
          </a:xfrm>
        </p:spPr>
        <p:txBody>
          <a:bodyPr>
            <a:noAutofit/>
          </a:bodyPr>
          <a:lstStyle/>
          <a:p>
            <a:r>
              <a:rPr lang="en-US" sz="2600" dirty="0" smtClean="0"/>
              <a:t>The assumption of </a:t>
            </a:r>
            <a:r>
              <a:rPr lang="en-US" sz="2600" dirty="0" smtClean="0">
                <a:solidFill>
                  <a:srgbClr val="3C58AD"/>
                </a:solidFill>
              </a:rPr>
              <a:t>fixed distribution</a:t>
            </a:r>
            <a:r>
              <a:rPr lang="en-US" sz="2600" dirty="0" smtClean="0"/>
              <a:t> is important: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</a:t>
            </a:r>
            <a:r>
              <a:rPr lang="en-US" dirty="0" smtClean="0"/>
              <a:t>hat we learn on the training data will be meaningful on future examples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Also gives a well-defined notion of the error of a hypothesis according to the target function</a:t>
            </a:r>
            <a:endParaRPr lang="en-US" sz="2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00025" y="1262403"/>
            <a:ext cx="7886700" cy="490610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Protocol 1: </a:t>
            </a:r>
            <a:br>
              <a:rPr lang="en-US" sz="2600" dirty="0" smtClean="0"/>
            </a:br>
            <a:r>
              <a:rPr lang="en-US" sz="2600" dirty="0" smtClean="0"/>
              <a:t>Teacher provides a set of example (x, f(x</a:t>
            </a:r>
            <a:r>
              <a:rPr lang="en-US" sz="2600" dirty="0"/>
              <a:t>)) </a:t>
            </a:r>
            <a:endParaRPr lang="en-US" sz="2600" dirty="0" smtClean="0"/>
          </a:p>
          <a:p>
            <a:pPr lvl="1"/>
            <a:r>
              <a:rPr lang="en-US" sz="2200" dirty="0" smtClean="0"/>
              <a:t>&lt;(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/>
              <a:t>,1,1,1,1,1,…,1,1), 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 smtClean="0"/>
              <a:t>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1,1,1,0,0,0,…,0,0),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/>
              <a:t>,1,1,1,1,0,...0,1,1), 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/>
              <a:t>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1,0,1,1,1,0,...0,1,1),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/>
              <a:t>,1,1,1,1,0,...0,0,1), 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/>
              <a:t>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1,0,1,0,0,0,...0,1,1),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/>
              <a:t>,1,1,1,1,1,…,0,1), 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/>
              <a:t>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0,1,0,1,0,0,...0,1,1), 0&gt;</a:t>
            </a:r>
          </a:p>
          <a:p>
            <a:endParaRPr lang="en-US" sz="2200" dirty="0" smtClean="0"/>
          </a:p>
          <a:p>
            <a:endParaRPr lang="en-US" sz="2400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5968813" y="141111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8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8813" y="141111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01755" y="2533045"/>
            <a:ext cx="311239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would f look like?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315482" y="3284567"/>
            <a:ext cx="4661644" cy="43088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Whenever the output is 1, x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is present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6421" y="4005311"/>
            <a:ext cx="5047579" cy="1200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With the given data, we only learned an </a:t>
            </a:r>
            <a:r>
              <a:rPr lang="en-US" sz="2400" i="1" dirty="0" smtClean="0">
                <a:solidFill>
                  <a:srgbClr val="3366CC"/>
                </a:solidFill>
              </a:rPr>
              <a:t>approximation</a:t>
            </a:r>
            <a:r>
              <a:rPr lang="en-US" sz="2400" dirty="0" smtClean="0"/>
              <a:t> to the true concept. </a:t>
            </a:r>
          </a:p>
          <a:p>
            <a:pPr algn="ctr"/>
            <a:r>
              <a:rPr lang="en-US" sz="2400" dirty="0" smtClean="0"/>
              <a:t>Is it good enough?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</a:t>
            </a:r>
            <a:r>
              <a:rPr lang="en-US" sz="3600" i="1" dirty="0"/>
              <a:t>The future will be like the past</a:t>
            </a:r>
            <a:r>
              <a:rPr lang="en-US" sz="3600" dirty="0"/>
              <a:t>”: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25" y="1270861"/>
            <a:ext cx="8982075" cy="4906102"/>
          </a:xfrm>
        </p:spPr>
        <p:txBody>
          <a:bodyPr/>
          <a:lstStyle/>
          <a:p>
            <a:r>
              <a:rPr lang="en-US" sz="2600" dirty="0" smtClean="0"/>
              <a:t>We </a:t>
            </a:r>
            <a:r>
              <a:rPr lang="en-US" sz="2600" dirty="0"/>
              <a:t>have seen many examples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</a:t>
            </a:r>
            <a:r>
              <a:rPr lang="en-US" sz="2600" dirty="0"/>
              <a:t>drawn according to the distribution D)</a:t>
            </a:r>
          </a:p>
          <a:p>
            <a:pPr lvl="1"/>
            <a:r>
              <a:rPr lang="en-US" dirty="0"/>
              <a:t>Since in all the positive examples x</a:t>
            </a:r>
            <a:r>
              <a:rPr lang="en-US" baseline="-25000" dirty="0"/>
              <a:t>1</a:t>
            </a:r>
            <a:r>
              <a:rPr lang="en-US" dirty="0"/>
              <a:t> was active,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it </a:t>
            </a:r>
            <a:r>
              <a:rPr lang="en-US" dirty="0"/>
              <a:t>is very </a:t>
            </a:r>
            <a:r>
              <a:rPr lang="en-US" dirty="0" smtClean="0">
                <a:solidFill>
                  <a:srgbClr val="C00000"/>
                </a:solidFill>
              </a:rPr>
              <a:t>likely</a:t>
            </a:r>
            <a:r>
              <a:rPr lang="en-US" dirty="0" smtClean="0"/>
              <a:t> </a:t>
            </a:r>
            <a:r>
              <a:rPr lang="en-US" dirty="0"/>
              <a:t>that it will be active in future positive examples </a:t>
            </a:r>
          </a:p>
          <a:p>
            <a:pPr lvl="1"/>
            <a:r>
              <a:rPr lang="en-US" dirty="0" smtClean="0"/>
              <a:t>Otherwise, 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 is active only in a small percentage of the examples so our error will be small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of a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Definition</a:t>
            </a:r>
          </a:p>
          <a:p>
            <a:pPr marL="0" indent="0">
              <a:buNone/>
            </a:pPr>
            <a:r>
              <a:rPr lang="en-US" dirty="0"/>
              <a:t>Given a distribution </a:t>
            </a:r>
            <a:r>
              <a:rPr lang="en-US" dirty="0">
                <a:latin typeface="cmmi10"/>
                <a:cs typeface="cmmi10"/>
              </a:rPr>
              <a:t>D</a:t>
            </a:r>
            <a:r>
              <a:rPr lang="en-US" dirty="0"/>
              <a:t> over examples, the </a:t>
            </a:r>
            <a:r>
              <a:rPr lang="en-US" i="1" dirty="0" smtClean="0">
                <a:solidFill>
                  <a:srgbClr val="3366CC"/>
                </a:solidFill>
              </a:rPr>
              <a:t>error</a:t>
            </a:r>
            <a:r>
              <a:rPr lang="en-US" dirty="0" smtClean="0"/>
              <a:t> </a:t>
            </a:r>
            <a:r>
              <a:rPr lang="en-US" dirty="0"/>
              <a:t>of a hypothesis h with respect to a target concept f</a:t>
            </a:r>
            <a:r>
              <a:rPr lang="en-US" dirty="0" smtClean="0"/>
              <a:t> </a:t>
            </a:r>
            <a:r>
              <a:rPr lang="en-US" dirty="0"/>
              <a:t>is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>
                <a:latin typeface="Calibri"/>
              </a:rPr>
              <a:t>err</a:t>
            </a:r>
            <a:r>
              <a:rPr lang="en-US" baseline="-25000" dirty="0" err="1" smtClean="0">
                <a:latin typeface="cmmi10"/>
                <a:cs typeface="cmmi10"/>
              </a:rPr>
              <a:t>D</a:t>
            </a:r>
            <a:r>
              <a:rPr lang="en-US" dirty="0" smtClean="0">
                <a:latin typeface="Calibri"/>
              </a:rPr>
              <a:t>(h) = </a:t>
            </a:r>
            <a:r>
              <a:rPr lang="en-US" dirty="0" err="1" smtClean="0">
                <a:latin typeface="Calibri"/>
              </a:rPr>
              <a:t>Pr</a:t>
            </a:r>
            <a:r>
              <a:rPr lang="en-US" baseline="-25000" dirty="0" err="1" smtClean="0">
                <a:latin typeface="Calibri"/>
              </a:rPr>
              <a:t>x</a:t>
            </a:r>
            <a:r>
              <a:rPr lang="en-US" baseline="-25000" dirty="0" smtClean="0">
                <a:latin typeface="Calibri"/>
              </a:rPr>
              <a:t> </a:t>
            </a:r>
            <a:r>
              <a:rPr lang="en-US" baseline="-25000" dirty="0" smtClean="0"/>
              <a:t>~ </a:t>
            </a:r>
            <a:r>
              <a:rPr lang="en-US" baseline="-25000" dirty="0" smtClean="0">
                <a:latin typeface="cmmi10"/>
                <a:cs typeface="cmmi10"/>
              </a:rPr>
              <a:t>D</a:t>
            </a:r>
            <a:r>
              <a:rPr lang="en-US" dirty="0" smtClean="0"/>
              <a:t>[</a:t>
            </a:r>
            <a:r>
              <a:rPr lang="en-US" dirty="0"/>
              <a:t>h(x</a:t>
            </a:r>
            <a:r>
              <a:rPr lang="en-US" dirty="0" smtClean="0"/>
              <a:t>) ≠ f(</a:t>
            </a:r>
            <a:r>
              <a:rPr lang="en-US" dirty="0"/>
              <a:t>x)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of a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Definition</a:t>
            </a:r>
          </a:p>
          <a:p>
            <a:pPr marL="0" indent="0">
              <a:buNone/>
            </a:pPr>
            <a:r>
              <a:rPr lang="en-US" sz="2400" dirty="0"/>
              <a:t>Given a distribution </a:t>
            </a:r>
            <a:r>
              <a:rPr lang="en-US" sz="2400" dirty="0">
                <a:latin typeface="cmmi10"/>
                <a:cs typeface="cmmi10"/>
              </a:rPr>
              <a:t>D</a:t>
            </a:r>
            <a:r>
              <a:rPr lang="en-US" sz="2400" dirty="0"/>
              <a:t> over examples, the </a:t>
            </a:r>
            <a:r>
              <a:rPr lang="en-US" sz="2400" i="1" dirty="0" smtClean="0">
                <a:solidFill>
                  <a:srgbClr val="3366CC"/>
                </a:solidFill>
              </a:rPr>
              <a:t>error</a:t>
            </a:r>
            <a:r>
              <a:rPr lang="en-US" sz="2400" dirty="0" smtClean="0"/>
              <a:t> </a:t>
            </a:r>
            <a:r>
              <a:rPr lang="en-US" sz="2400" dirty="0"/>
              <a:t>of a hypothesis h with respect to a target concept f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err="1" smtClean="0">
                <a:latin typeface="Calibri"/>
              </a:rPr>
              <a:t>err</a:t>
            </a:r>
            <a:r>
              <a:rPr lang="en-US" sz="2400" baseline="-25000" dirty="0" err="1" smtClean="0">
                <a:latin typeface="cmmi10"/>
                <a:cs typeface="cmmi10"/>
              </a:rPr>
              <a:t>D</a:t>
            </a:r>
            <a:r>
              <a:rPr lang="en-US" sz="2400" dirty="0" smtClean="0">
                <a:latin typeface="Calibri"/>
              </a:rPr>
              <a:t>(h) = </a:t>
            </a:r>
            <a:r>
              <a:rPr lang="en-US" sz="2400" dirty="0" err="1" smtClean="0">
                <a:latin typeface="Calibri"/>
              </a:rPr>
              <a:t>Pr</a:t>
            </a:r>
            <a:r>
              <a:rPr lang="en-US" sz="2400" baseline="-25000" dirty="0" err="1" smtClean="0">
                <a:latin typeface="Calibri"/>
              </a:rPr>
              <a:t>x</a:t>
            </a:r>
            <a:r>
              <a:rPr lang="en-US" sz="2400" baseline="-25000" dirty="0" smtClean="0">
                <a:latin typeface="Calibri"/>
              </a:rPr>
              <a:t> </a:t>
            </a:r>
            <a:r>
              <a:rPr lang="en-US" sz="2400" baseline="-25000" dirty="0" smtClean="0"/>
              <a:t>~ </a:t>
            </a:r>
            <a:r>
              <a:rPr lang="en-US" sz="2400" baseline="-25000" dirty="0" smtClean="0">
                <a:latin typeface="cmmi10"/>
                <a:cs typeface="cmmi10"/>
              </a:rPr>
              <a:t>D</a:t>
            </a:r>
            <a:r>
              <a:rPr lang="en-US" sz="2400" dirty="0" smtClean="0"/>
              <a:t>[</a:t>
            </a:r>
            <a:r>
              <a:rPr lang="en-US" sz="2400" dirty="0"/>
              <a:t>h(x</a:t>
            </a:r>
            <a:r>
              <a:rPr lang="en-US" sz="2400" dirty="0" smtClean="0"/>
              <a:t>) ≠ f(</a:t>
            </a:r>
            <a:r>
              <a:rPr lang="en-US" sz="2400" dirty="0"/>
              <a:t>x)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57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016000" y="3683000"/>
            <a:ext cx="6132285" cy="2803071"/>
            <a:chOff x="1016000" y="3683000"/>
            <a:chExt cx="6132285" cy="2803071"/>
          </a:xfrm>
        </p:grpSpPr>
        <p:sp>
          <p:nvSpPr>
            <p:cNvPr id="5" name="Rectangle 4"/>
            <p:cNvSpPr/>
            <p:nvPr/>
          </p:nvSpPr>
          <p:spPr>
            <a:xfrm>
              <a:off x="1016000" y="3683000"/>
              <a:ext cx="6132285" cy="28030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6000" y="3683000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Instance space X</a:t>
              </a:r>
              <a:endParaRPr lang="en-US" dirty="0"/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of a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Definition</a:t>
            </a:r>
          </a:p>
          <a:p>
            <a:pPr marL="0" indent="0">
              <a:buNone/>
            </a:pPr>
            <a:r>
              <a:rPr lang="en-US" sz="2400" dirty="0"/>
              <a:t>Given a distribution </a:t>
            </a:r>
            <a:r>
              <a:rPr lang="en-US" sz="2400" dirty="0">
                <a:latin typeface="cmmi10"/>
                <a:cs typeface="cmmi10"/>
              </a:rPr>
              <a:t>D</a:t>
            </a:r>
            <a:r>
              <a:rPr lang="en-US" sz="2400" dirty="0"/>
              <a:t> over examples, the </a:t>
            </a:r>
            <a:r>
              <a:rPr lang="en-US" sz="2400" i="1" dirty="0" smtClean="0">
                <a:solidFill>
                  <a:srgbClr val="3366CC"/>
                </a:solidFill>
              </a:rPr>
              <a:t>error</a:t>
            </a:r>
            <a:r>
              <a:rPr lang="en-US" sz="2400" dirty="0" smtClean="0"/>
              <a:t> </a:t>
            </a:r>
            <a:r>
              <a:rPr lang="en-US" sz="2400" dirty="0"/>
              <a:t>of a hypothesis h with respect to a target concept f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err="1" smtClean="0">
                <a:latin typeface="Calibri"/>
              </a:rPr>
              <a:t>err</a:t>
            </a:r>
            <a:r>
              <a:rPr lang="en-US" sz="2400" baseline="-25000" dirty="0" err="1" smtClean="0">
                <a:latin typeface="cmmi10"/>
                <a:cs typeface="cmmi10"/>
              </a:rPr>
              <a:t>D</a:t>
            </a:r>
            <a:r>
              <a:rPr lang="en-US" sz="2400" dirty="0" smtClean="0">
                <a:latin typeface="Calibri"/>
              </a:rPr>
              <a:t>(h) = </a:t>
            </a:r>
            <a:r>
              <a:rPr lang="en-US" sz="2400" dirty="0" err="1" smtClean="0">
                <a:latin typeface="Calibri"/>
              </a:rPr>
              <a:t>Pr</a:t>
            </a:r>
            <a:r>
              <a:rPr lang="en-US" sz="2400" baseline="-25000" dirty="0" err="1" smtClean="0">
                <a:latin typeface="Calibri"/>
              </a:rPr>
              <a:t>x</a:t>
            </a:r>
            <a:r>
              <a:rPr lang="en-US" sz="2400" baseline="-25000" dirty="0" smtClean="0">
                <a:latin typeface="Calibri"/>
              </a:rPr>
              <a:t> </a:t>
            </a:r>
            <a:r>
              <a:rPr lang="en-US" sz="2400" baseline="-25000" dirty="0" smtClean="0"/>
              <a:t>~ </a:t>
            </a:r>
            <a:r>
              <a:rPr lang="en-US" sz="2400" baseline="-25000" dirty="0" smtClean="0">
                <a:latin typeface="cmmi10"/>
                <a:cs typeface="cmmi10"/>
              </a:rPr>
              <a:t>D</a:t>
            </a:r>
            <a:r>
              <a:rPr lang="en-US" sz="2400" dirty="0" smtClean="0"/>
              <a:t>[</a:t>
            </a:r>
            <a:r>
              <a:rPr lang="en-US" sz="2400" dirty="0"/>
              <a:t>h(x</a:t>
            </a:r>
            <a:r>
              <a:rPr lang="en-US" sz="2400" dirty="0" smtClean="0"/>
              <a:t>) ≠ f(</a:t>
            </a:r>
            <a:r>
              <a:rPr lang="en-US" sz="2400" dirty="0"/>
              <a:t>x)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58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016000" y="3683000"/>
            <a:ext cx="6132285" cy="2803071"/>
            <a:chOff x="1016000" y="3683000"/>
            <a:chExt cx="6132285" cy="2803071"/>
          </a:xfrm>
        </p:grpSpPr>
        <p:sp>
          <p:nvSpPr>
            <p:cNvPr id="5" name="Rectangle 4"/>
            <p:cNvSpPr/>
            <p:nvPr/>
          </p:nvSpPr>
          <p:spPr>
            <a:xfrm>
              <a:off x="1016000" y="3683000"/>
              <a:ext cx="6132285" cy="28030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6000" y="3683000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Instance space X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297" y="4265206"/>
            <a:ext cx="4770755" cy="1669143"/>
            <a:chOff x="163297" y="4265206"/>
            <a:chExt cx="4770755" cy="1669143"/>
          </a:xfrm>
        </p:grpSpPr>
        <p:sp>
          <p:nvSpPr>
            <p:cNvPr id="7" name="Oval 6"/>
            <p:cNvSpPr/>
            <p:nvPr/>
          </p:nvSpPr>
          <p:spPr>
            <a:xfrm>
              <a:off x="2838552" y="4265206"/>
              <a:ext cx="2095500" cy="16691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297" y="4457021"/>
              <a:ext cx="1560274" cy="1200329"/>
            </a:xfrm>
            <a:prstGeom prst="rect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Target concept f labels all these points as positive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8" idx="3"/>
              <a:endCxn id="7" idx="2"/>
            </p:cNvCxnSpPr>
            <p:nvPr/>
          </p:nvCxnSpPr>
          <p:spPr>
            <a:xfrm>
              <a:off x="1723571" y="5057186"/>
              <a:ext cx="1114981" cy="42592"/>
            </a:xfrm>
            <a:prstGeom prst="straightConnector1">
              <a:avLst/>
            </a:prstGeom>
            <a:ln>
              <a:solidFill>
                <a:srgbClr val="333333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of a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Definition</a:t>
            </a:r>
          </a:p>
          <a:p>
            <a:pPr marL="0" indent="0">
              <a:buNone/>
            </a:pPr>
            <a:r>
              <a:rPr lang="en-US" sz="2400" dirty="0"/>
              <a:t>Given a distribution </a:t>
            </a:r>
            <a:r>
              <a:rPr lang="en-US" sz="2400" dirty="0">
                <a:latin typeface="cmmi10"/>
                <a:cs typeface="cmmi10"/>
              </a:rPr>
              <a:t>D</a:t>
            </a:r>
            <a:r>
              <a:rPr lang="en-US" sz="2400" dirty="0"/>
              <a:t> over examples, the </a:t>
            </a:r>
            <a:r>
              <a:rPr lang="en-US" sz="2400" i="1" dirty="0" smtClean="0">
                <a:solidFill>
                  <a:srgbClr val="3366CC"/>
                </a:solidFill>
              </a:rPr>
              <a:t>error</a:t>
            </a:r>
            <a:r>
              <a:rPr lang="en-US" sz="2400" dirty="0" smtClean="0"/>
              <a:t> </a:t>
            </a:r>
            <a:r>
              <a:rPr lang="en-US" sz="2400" dirty="0"/>
              <a:t>of a hypothesis h with respect to a target concept f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err="1" smtClean="0">
                <a:latin typeface="Calibri"/>
              </a:rPr>
              <a:t>err</a:t>
            </a:r>
            <a:r>
              <a:rPr lang="en-US" sz="2400" baseline="-25000" dirty="0" err="1" smtClean="0">
                <a:latin typeface="cmmi10"/>
                <a:cs typeface="cmmi10"/>
              </a:rPr>
              <a:t>D</a:t>
            </a:r>
            <a:r>
              <a:rPr lang="en-US" sz="2400" dirty="0" smtClean="0">
                <a:latin typeface="Calibri"/>
              </a:rPr>
              <a:t>(h) = </a:t>
            </a:r>
            <a:r>
              <a:rPr lang="en-US" sz="2400" dirty="0" err="1" smtClean="0">
                <a:latin typeface="Calibri"/>
              </a:rPr>
              <a:t>Pr</a:t>
            </a:r>
            <a:r>
              <a:rPr lang="en-US" sz="2400" baseline="-25000" dirty="0" err="1" smtClean="0">
                <a:latin typeface="Calibri"/>
              </a:rPr>
              <a:t>x</a:t>
            </a:r>
            <a:r>
              <a:rPr lang="en-US" sz="2400" baseline="-25000" dirty="0" smtClean="0">
                <a:latin typeface="Calibri"/>
              </a:rPr>
              <a:t> </a:t>
            </a:r>
            <a:r>
              <a:rPr lang="en-US" sz="2400" baseline="-25000" dirty="0" smtClean="0"/>
              <a:t>~ </a:t>
            </a:r>
            <a:r>
              <a:rPr lang="en-US" sz="2400" baseline="-25000" dirty="0" smtClean="0">
                <a:latin typeface="cmmi10"/>
                <a:cs typeface="cmmi10"/>
              </a:rPr>
              <a:t>D</a:t>
            </a:r>
            <a:r>
              <a:rPr lang="en-US" sz="2400" dirty="0" smtClean="0"/>
              <a:t>[</a:t>
            </a:r>
            <a:r>
              <a:rPr lang="en-US" sz="2400" dirty="0"/>
              <a:t>h(x</a:t>
            </a:r>
            <a:r>
              <a:rPr lang="en-US" sz="2400" dirty="0" smtClean="0"/>
              <a:t>) ≠ f(</a:t>
            </a:r>
            <a:r>
              <a:rPr lang="en-US" sz="2400" dirty="0"/>
              <a:t>x)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59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016000" y="3683000"/>
            <a:ext cx="6132285" cy="2803071"/>
            <a:chOff x="1016000" y="3683000"/>
            <a:chExt cx="6132285" cy="2803071"/>
          </a:xfrm>
        </p:grpSpPr>
        <p:sp>
          <p:nvSpPr>
            <p:cNvPr id="5" name="Rectangle 4"/>
            <p:cNvSpPr/>
            <p:nvPr/>
          </p:nvSpPr>
          <p:spPr>
            <a:xfrm>
              <a:off x="1016000" y="3683000"/>
              <a:ext cx="6132285" cy="28030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6000" y="3683000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Instance space X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297" y="4265206"/>
            <a:ext cx="4770755" cy="1669143"/>
            <a:chOff x="163297" y="4265206"/>
            <a:chExt cx="4770755" cy="1669143"/>
          </a:xfrm>
        </p:grpSpPr>
        <p:sp>
          <p:nvSpPr>
            <p:cNvPr id="7" name="Oval 6"/>
            <p:cNvSpPr/>
            <p:nvPr/>
          </p:nvSpPr>
          <p:spPr>
            <a:xfrm>
              <a:off x="2838552" y="4265206"/>
              <a:ext cx="2095500" cy="16691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297" y="4457021"/>
              <a:ext cx="1560274" cy="1200329"/>
            </a:xfrm>
            <a:prstGeom prst="rect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Target concept f labels all these points as positive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8" idx="3"/>
              <a:endCxn id="7" idx="2"/>
            </p:cNvCxnSpPr>
            <p:nvPr/>
          </p:nvCxnSpPr>
          <p:spPr>
            <a:xfrm>
              <a:off x="1723571" y="5057186"/>
              <a:ext cx="1114981" cy="42592"/>
            </a:xfrm>
            <a:prstGeom prst="straightConnector1">
              <a:avLst/>
            </a:prstGeom>
            <a:ln>
              <a:solidFill>
                <a:srgbClr val="333333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328409" y="4265206"/>
            <a:ext cx="5126161" cy="1669143"/>
            <a:chOff x="3328409" y="4265206"/>
            <a:chExt cx="5126161" cy="1669143"/>
          </a:xfrm>
        </p:grpSpPr>
        <p:sp>
          <p:nvSpPr>
            <p:cNvPr id="9" name="Oval 8"/>
            <p:cNvSpPr/>
            <p:nvPr/>
          </p:nvSpPr>
          <p:spPr>
            <a:xfrm>
              <a:off x="3328409" y="4265206"/>
              <a:ext cx="2095500" cy="16691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23909" y="4265206"/>
              <a:ext cx="3030661" cy="1200329"/>
              <a:chOff x="5423909" y="4265206"/>
              <a:chExt cx="3030661" cy="120032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738267" y="4265206"/>
                <a:ext cx="1716303" cy="1200329"/>
              </a:xfrm>
              <a:prstGeom prst="rect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 hypothesis h labels all these points as positive</a:t>
                </a:r>
                <a:endParaRPr lang="en-US" dirty="0"/>
              </a:p>
            </p:txBody>
          </p:sp>
          <p:cxnSp>
            <p:nvCxnSpPr>
              <p:cNvPr id="13" name="Straight Arrow Connector 12"/>
              <p:cNvCxnSpPr>
                <a:stCxn id="10" idx="1"/>
                <a:endCxn id="9" idx="6"/>
              </p:cNvCxnSpPr>
              <p:nvPr/>
            </p:nvCxnSpPr>
            <p:spPr>
              <a:xfrm flipH="1">
                <a:off x="5423909" y="4865371"/>
                <a:ext cx="1314358" cy="234407"/>
              </a:xfrm>
              <a:prstGeom prst="straightConnector1">
                <a:avLst/>
              </a:prstGeom>
              <a:ln>
                <a:solidFill>
                  <a:srgbClr val="333333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822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8739" y="6666441"/>
            <a:ext cx="10801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Slide 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57" y="1038387"/>
            <a:ext cx="8058150" cy="51720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of a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Definition</a:t>
            </a:r>
          </a:p>
          <a:p>
            <a:pPr marL="0" indent="0">
              <a:buNone/>
            </a:pPr>
            <a:r>
              <a:rPr lang="en-US" sz="2400" dirty="0" smtClean="0"/>
              <a:t>Given a distribution </a:t>
            </a:r>
            <a:r>
              <a:rPr lang="en-US" sz="2400" dirty="0" smtClean="0">
                <a:latin typeface="cmmi10"/>
                <a:cs typeface="cmmi10"/>
              </a:rPr>
              <a:t>D</a:t>
            </a:r>
            <a:r>
              <a:rPr lang="en-US" sz="2400" dirty="0" smtClean="0"/>
              <a:t> over examples, the </a:t>
            </a:r>
            <a:r>
              <a:rPr lang="en-US" sz="2400" i="1" dirty="0" smtClean="0">
                <a:solidFill>
                  <a:srgbClr val="3366CC"/>
                </a:solidFill>
              </a:rPr>
              <a:t>error</a:t>
            </a:r>
            <a:r>
              <a:rPr lang="en-US" sz="2400" dirty="0" smtClean="0"/>
              <a:t> of a hypothesis h with respect to a target concept f is </a:t>
            </a:r>
          </a:p>
          <a:p>
            <a:pPr marL="0" indent="0" algn="ctr">
              <a:buNone/>
            </a:pPr>
            <a:r>
              <a:rPr lang="en-US" sz="2400" dirty="0" err="1" smtClean="0">
                <a:latin typeface="Calibri"/>
              </a:rPr>
              <a:t>err</a:t>
            </a:r>
            <a:r>
              <a:rPr lang="en-US" sz="2400" baseline="-25000" dirty="0" err="1" smtClean="0">
                <a:latin typeface="cmmi10"/>
                <a:cs typeface="cmmi10"/>
              </a:rPr>
              <a:t>D</a:t>
            </a:r>
            <a:r>
              <a:rPr lang="en-US" sz="2400" dirty="0" smtClean="0">
                <a:latin typeface="Calibri"/>
              </a:rPr>
              <a:t>(h) = </a:t>
            </a:r>
            <a:r>
              <a:rPr lang="en-US" sz="2400" dirty="0" err="1" smtClean="0">
                <a:latin typeface="Calibri"/>
              </a:rPr>
              <a:t>Pr</a:t>
            </a:r>
            <a:r>
              <a:rPr lang="en-US" sz="2400" baseline="-25000" dirty="0" err="1" smtClean="0">
                <a:latin typeface="Calibri"/>
              </a:rPr>
              <a:t>x</a:t>
            </a:r>
            <a:r>
              <a:rPr lang="en-US" sz="2400" baseline="-25000" dirty="0" smtClean="0">
                <a:latin typeface="Calibri"/>
              </a:rPr>
              <a:t> </a:t>
            </a:r>
            <a:r>
              <a:rPr lang="en-US" sz="2400" baseline="-25000" dirty="0" smtClean="0"/>
              <a:t>~ </a:t>
            </a:r>
            <a:r>
              <a:rPr lang="en-US" sz="2400" baseline="-25000" dirty="0" smtClean="0">
                <a:latin typeface="cmmi10"/>
                <a:cs typeface="cmmi10"/>
              </a:rPr>
              <a:t>D</a:t>
            </a:r>
            <a:r>
              <a:rPr lang="en-US" sz="2400" dirty="0" smtClean="0"/>
              <a:t>[h(x) ≠ f(x)]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60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016000" y="3683000"/>
            <a:ext cx="6132285" cy="2803071"/>
            <a:chOff x="1016000" y="3683000"/>
            <a:chExt cx="6132285" cy="2803071"/>
          </a:xfrm>
        </p:grpSpPr>
        <p:sp>
          <p:nvSpPr>
            <p:cNvPr id="5" name="Rectangle 4"/>
            <p:cNvSpPr/>
            <p:nvPr/>
          </p:nvSpPr>
          <p:spPr>
            <a:xfrm>
              <a:off x="1016000" y="3683000"/>
              <a:ext cx="6132285" cy="28030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6000" y="3683000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Instance space X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297" y="4265206"/>
            <a:ext cx="4770755" cy="1669143"/>
            <a:chOff x="163297" y="4265206"/>
            <a:chExt cx="4770755" cy="1669143"/>
          </a:xfrm>
        </p:grpSpPr>
        <p:sp>
          <p:nvSpPr>
            <p:cNvPr id="7" name="Oval 6"/>
            <p:cNvSpPr/>
            <p:nvPr/>
          </p:nvSpPr>
          <p:spPr>
            <a:xfrm>
              <a:off x="2838552" y="4265206"/>
              <a:ext cx="2095500" cy="16691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297" y="4457021"/>
              <a:ext cx="1560274" cy="1200329"/>
            </a:xfrm>
            <a:prstGeom prst="rect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Target concept f labels all these points as </a:t>
              </a:r>
              <a:r>
                <a:rPr lang="en-US" dirty="0"/>
                <a:t>positive</a:t>
              </a:r>
            </a:p>
          </p:txBody>
        </p:sp>
        <p:cxnSp>
          <p:nvCxnSpPr>
            <p:cNvPr id="12" name="Straight Arrow Connector 11"/>
            <p:cNvCxnSpPr>
              <a:stCxn id="8" idx="3"/>
              <a:endCxn id="7" idx="2"/>
            </p:cNvCxnSpPr>
            <p:nvPr/>
          </p:nvCxnSpPr>
          <p:spPr>
            <a:xfrm>
              <a:off x="1723571" y="5057186"/>
              <a:ext cx="1114981" cy="42592"/>
            </a:xfrm>
            <a:prstGeom prst="straightConnector1">
              <a:avLst/>
            </a:prstGeom>
            <a:ln>
              <a:solidFill>
                <a:srgbClr val="333333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328409" y="4265206"/>
            <a:ext cx="5433838" cy="1669143"/>
            <a:chOff x="3328409" y="4265206"/>
            <a:chExt cx="5433838" cy="1669143"/>
          </a:xfrm>
        </p:grpSpPr>
        <p:sp>
          <p:nvSpPr>
            <p:cNvPr id="9" name="Oval 8"/>
            <p:cNvSpPr/>
            <p:nvPr/>
          </p:nvSpPr>
          <p:spPr>
            <a:xfrm>
              <a:off x="3328409" y="4265206"/>
              <a:ext cx="2095500" cy="16691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23909" y="4265206"/>
              <a:ext cx="3338338" cy="923330"/>
              <a:chOff x="5423909" y="4265206"/>
              <a:chExt cx="3338338" cy="92333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738267" y="4265206"/>
                <a:ext cx="2023980" cy="923330"/>
              </a:xfrm>
              <a:prstGeom prst="rect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 hypothesis h labels all these points </a:t>
                </a:r>
                <a:r>
                  <a:rPr lang="en-US" smtClean="0"/>
                  <a:t>as </a:t>
                </a:r>
                <a:r>
                  <a:rPr lang="en-US"/>
                  <a:t>positive</a:t>
                </a:r>
                <a:endParaRPr lang="en-US" dirty="0"/>
              </a:p>
            </p:txBody>
          </p:sp>
          <p:cxnSp>
            <p:nvCxnSpPr>
              <p:cNvPr id="13" name="Straight Arrow Connector 12"/>
              <p:cNvCxnSpPr>
                <a:stCxn id="10" idx="1"/>
                <a:endCxn id="9" idx="6"/>
              </p:cNvCxnSpPr>
              <p:nvPr/>
            </p:nvCxnSpPr>
            <p:spPr>
              <a:xfrm flipH="1">
                <a:off x="5423909" y="4726871"/>
                <a:ext cx="1314358" cy="372907"/>
              </a:xfrm>
              <a:prstGeom prst="straightConnector1">
                <a:avLst/>
              </a:prstGeom>
              <a:ln>
                <a:solidFill>
                  <a:srgbClr val="333333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/>
          <p:cNvGrpSpPr/>
          <p:nvPr/>
        </p:nvGrpSpPr>
        <p:grpSpPr>
          <a:xfrm>
            <a:off x="3008944" y="5288643"/>
            <a:ext cx="2269822" cy="1252374"/>
            <a:chOff x="3008944" y="5288643"/>
            <a:chExt cx="2269822" cy="1252374"/>
          </a:xfrm>
        </p:grpSpPr>
        <p:sp>
          <p:nvSpPr>
            <p:cNvPr id="19" name="TextBox 18"/>
            <p:cNvSpPr txBox="1"/>
            <p:nvPr/>
          </p:nvSpPr>
          <p:spPr>
            <a:xfrm>
              <a:off x="3008944" y="6171685"/>
              <a:ext cx="2269822" cy="369332"/>
            </a:xfrm>
            <a:prstGeom prst="rect">
              <a:avLst/>
            </a:prstGeom>
            <a:noFill/>
            <a:ln>
              <a:solidFill>
                <a:srgbClr val="33333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Error: f and h disagree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3255841" y="5288643"/>
              <a:ext cx="0" cy="883042"/>
            </a:xfrm>
            <a:prstGeom prst="straightConnector1">
              <a:avLst/>
            </a:prstGeom>
            <a:ln>
              <a:solidFill>
                <a:srgbClr val="333333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108374" y="5288643"/>
              <a:ext cx="0" cy="883042"/>
            </a:xfrm>
            <a:prstGeom prst="straightConnector1">
              <a:avLst/>
            </a:prstGeom>
            <a:ln>
              <a:solidFill>
                <a:srgbClr val="333333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Contrast </a:t>
            </a:r>
            <a:r>
              <a:rPr lang="en-US" sz="2400" dirty="0" smtClean="0">
                <a:solidFill>
                  <a:srgbClr val="C00000"/>
                </a:solidFill>
              </a:rPr>
              <a:t>true error </a:t>
            </a:r>
            <a:r>
              <a:rPr lang="en-US" sz="2400" dirty="0" smtClean="0"/>
              <a:t>against the </a:t>
            </a:r>
            <a:r>
              <a:rPr lang="en-US" sz="2400" i="1" dirty="0" smtClean="0">
                <a:solidFill>
                  <a:srgbClr val="C00000"/>
                </a:solidFill>
              </a:rPr>
              <a:t>empirical error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For a target concept f, the </a:t>
            </a:r>
            <a:r>
              <a:rPr lang="en-US" sz="2400" dirty="0"/>
              <a:t>e</a:t>
            </a:r>
            <a:r>
              <a:rPr lang="en-US" sz="2400" dirty="0" smtClean="0"/>
              <a:t>mpirical error of a hypothesis h is defined </a:t>
            </a:r>
            <a:r>
              <a:rPr lang="en-US" sz="2400" dirty="0" smtClean="0">
                <a:solidFill>
                  <a:srgbClr val="C00000"/>
                </a:solidFill>
              </a:rPr>
              <a:t>for a training set S </a:t>
            </a:r>
            <a:r>
              <a:rPr lang="en-US" sz="2400" dirty="0" smtClean="0"/>
              <a:t>as the fraction of examples x in S for which the functions f and h disagree.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Denoted by </a:t>
            </a:r>
            <a:r>
              <a:rPr lang="en-US" sz="2400" dirty="0" err="1" smtClean="0"/>
              <a:t>err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(h)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3366CC"/>
                </a:solidFill>
              </a:rPr>
              <a:t>Overfitting</a:t>
            </a:r>
            <a:r>
              <a:rPr lang="en-US" sz="2400" dirty="0" smtClean="0"/>
              <a:t>: When the empirical error on the training set </a:t>
            </a:r>
            <a:r>
              <a:rPr lang="en-US" sz="2400" dirty="0" err="1" smtClean="0"/>
              <a:t>err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(h) is substantially lower than </a:t>
            </a:r>
            <a:r>
              <a:rPr lang="en-US" sz="2400" dirty="0" err="1" smtClean="0"/>
              <a:t>err</a:t>
            </a:r>
            <a:r>
              <a:rPr lang="en-US" sz="2400" baseline="-25000" dirty="0" err="1" smtClean="0">
                <a:latin typeface="cmmi10"/>
                <a:cs typeface="cmmi10"/>
              </a:rPr>
              <a:t>D</a:t>
            </a:r>
            <a:r>
              <a:rPr lang="en-US" sz="2400" dirty="0" smtClean="0"/>
              <a:t>(h)</a:t>
            </a:r>
          </a:p>
          <a:p>
            <a:pPr marL="0" indent="0">
              <a:buNone/>
            </a:pPr>
            <a:r>
              <a:rPr lang="en-US" sz="2400" dirty="0" smtClean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4177"/>
            <a:ext cx="7886700" cy="673260"/>
          </a:xfrm>
        </p:spPr>
        <p:txBody>
          <a:bodyPr/>
          <a:lstStyle/>
          <a:p>
            <a:r>
              <a:rPr lang="en-US" dirty="0"/>
              <a:t>The goal of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70861"/>
            <a:ext cx="8547100" cy="490610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devise good learning algorithms that avoid </a:t>
            </a:r>
            <a:r>
              <a:rPr lang="en-US" dirty="0" err="1"/>
              <a:t>overfitting</a:t>
            </a:r>
            <a:endParaRPr lang="en-US" dirty="0"/>
          </a:p>
          <a:p>
            <a:pPr lvl="1"/>
            <a:r>
              <a:rPr lang="en-US" dirty="0" smtClean="0"/>
              <a:t>Not </a:t>
            </a:r>
            <a:r>
              <a:rPr lang="en-US" dirty="0"/>
              <a:t>fooled by functions that only appear to be good because they explain the training set very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62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96875" y="4143036"/>
            <a:ext cx="3775075" cy="2123621"/>
            <a:chOff x="1016000" y="3683000"/>
            <a:chExt cx="6132285" cy="2803071"/>
          </a:xfrm>
        </p:grpSpPr>
        <p:grpSp>
          <p:nvGrpSpPr>
            <p:cNvPr id="16" name="Group 15"/>
            <p:cNvGrpSpPr/>
            <p:nvPr/>
          </p:nvGrpSpPr>
          <p:grpSpPr>
            <a:xfrm>
              <a:off x="1016000" y="3683000"/>
              <a:ext cx="6132285" cy="2803071"/>
              <a:chOff x="1016000" y="3683000"/>
              <a:chExt cx="6132285" cy="2803071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016000" y="3683000"/>
                <a:ext cx="6132285" cy="28030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16000" y="3683000"/>
                <a:ext cx="1736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Instance space X</a:t>
                </a:r>
                <a:endParaRPr lang="en-US" dirty="0"/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2310341" y="4284254"/>
              <a:ext cx="2095501" cy="16691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681563" y="4249962"/>
              <a:ext cx="2095501" cy="16691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40275" y="4143035"/>
            <a:ext cx="3775075" cy="2123621"/>
            <a:chOff x="1016000" y="3683000"/>
            <a:chExt cx="6132285" cy="2803071"/>
          </a:xfrm>
        </p:grpSpPr>
        <p:grpSp>
          <p:nvGrpSpPr>
            <p:cNvPr id="30" name="Group 29"/>
            <p:cNvGrpSpPr/>
            <p:nvPr/>
          </p:nvGrpSpPr>
          <p:grpSpPr>
            <a:xfrm>
              <a:off x="1016000" y="3683000"/>
              <a:ext cx="6132285" cy="2803071"/>
              <a:chOff x="1016000" y="3683000"/>
              <a:chExt cx="6132285" cy="2803071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016000" y="3683000"/>
                <a:ext cx="6132285" cy="28030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016000" y="3683000"/>
                <a:ext cx="1736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Instance space X</a:t>
                </a:r>
                <a:endParaRPr lang="en-US" dirty="0"/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2838552" y="4284256"/>
              <a:ext cx="2095500" cy="16691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897918" y="4284255"/>
              <a:ext cx="2095501" cy="16691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5" name="Oval 34"/>
          <p:cNvSpPr/>
          <p:nvPr/>
        </p:nvSpPr>
        <p:spPr>
          <a:xfrm>
            <a:off x="2163852" y="4905375"/>
            <a:ext cx="120560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316252" y="5257800"/>
            <a:ext cx="120560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25752" y="5172075"/>
            <a:ext cx="120560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459627" y="5057775"/>
            <a:ext cx="120560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612027" y="5410200"/>
            <a:ext cx="120560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421527" y="5324475"/>
            <a:ext cx="120560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5127"/>
            <a:ext cx="8572500" cy="67326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This lecture: Computational Learning Theory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Theory of Generalization</a:t>
            </a:r>
          </a:p>
          <a:p>
            <a:endParaRPr lang="en-US" dirty="0"/>
          </a:p>
          <a:p>
            <a:r>
              <a:rPr lang="en-US" dirty="0">
                <a:solidFill>
                  <a:srgbClr val="3C58AD"/>
                </a:solidFill>
              </a:rPr>
              <a:t>Probably Approximately Correct (PAC) </a:t>
            </a:r>
            <a:r>
              <a:rPr lang="en-US" dirty="0" smtClean="0">
                <a:solidFill>
                  <a:srgbClr val="3C58AD"/>
                </a:solidFill>
              </a:rPr>
              <a:t>learning</a:t>
            </a:r>
            <a:endParaRPr lang="en-US" dirty="0">
              <a:solidFill>
                <a:srgbClr val="3C58AD"/>
              </a:solidFill>
            </a:endParaRPr>
          </a:p>
          <a:p>
            <a:endParaRPr lang="en-US" dirty="0"/>
          </a:p>
          <a:p>
            <a:r>
              <a:rPr lang="en-US" dirty="0" smtClean="0"/>
              <a:t>Shattering and </a:t>
            </a:r>
            <a:r>
              <a:rPr lang="en-US" dirty="0"/>
              <a:t>the VC 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418213"/>
            <a:ext cx="7915275" cy="673260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Probably Approximately Correct (PAC)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cs typeface="cmmi10"/>
              </a:rPr>
              <a:t>Analyze a simple algorithm for learning monotone conjunctions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cs typeface="cmmi1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cs typeface="cmmi10"/>
              </a:rPr>
              <a:t>Define the PAC model of learning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cs typeface="cmmi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3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1" y="365127"/>
            <a:ext cx="8696324" cy="6732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Example: </a:t>
            </a:r>
            <a:r>
              <a:rPr lang="en-US"/>
              <a:t>Learning Monotone </a:t>
            </a:r>
            <a:r>
              <a:rPr lang="en-US" smtClean="0"/>
              <a:t> 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Training data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1,1,1,1,1,1,…,1,1), 1</a:t>
            </a:r>
            <a:r>
              <a:rPr lang="en-US" sz="2200" dirty="0" smtClean="0"/>
              <a:t>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1,1,1,0,0,0,…,0,0),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1,1,1,1,1,0,...0,1,1),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1,0,1,1,1,0,...0,1,1),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1,1,1,1,1,0,...0,0,1),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1,0,1,0,0,0,...0,1,1),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1,1,1,1,1,1,…,0,1),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0,1,0,1,0,0,...0,1,1), 0&gt;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97397"/>
              </p:ext>
            </p:extLst>
          </p:nvPr>
        </p:nvGraphicFramePr>
        <p:xfrm>
          <a:off x="6004645" y="941899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1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4645" y="941899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44976" y="941899"/>
            <a:ext cx="18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/>
                </a:solidFill>
              </a:rPr>
              <a:t>The true function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6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Training data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dirty="0"/>
              <a:t>1,1,1,1,1,1,…,1,1), 1</a:t>
            </a:r>
            <a:r>
              <a:rPr lang="en-US" sz="2200" dirty="0" smtClean="0"/>
              <a:t>&gt;</a:t>
            </a:r>
          </a:p>
          <a:p>
            <a:pPr lvl="1"/>
            <a:r>
              <a:rPr lang="en-US" sz="2200" strike="sngStrike" dirty="0" smtClean="0">
                <a:solidFill>
                  <a:schemeClr val="bg1">
                    <a:lumMod val="50000"/>
                  </a:schemeClr>
                </a:solidFill>
              </a:rPr>
              <a:t>&lt;(</a:t>
            </a:r>
            <a:r>
              <a:rPr lang="en-US" sz="2200" strike="sngStrike" dirty="0">
                <a:solidFill>
                  <a:schemeClr val="bg1">
                    <a:lumMod val="50000"/>
                  </a:schemeClr>
                </a:solidFill>
              </a:rPr>
              <a:t>1,1,1,0,0,0,…,0,0), 0&gt;</a:t>
            </a:r>
          </a:p>
          <a:p>
            <a:pPr lvl="1"/>
            <a:r>
              <a:rPr lang="en-US" sz="2200" dirty="0" smtClean="0">
                <a:solidFill>
                  <a:srgbClr val="333333"/>
                </a:solidFill>
              </a:rPr>
              <a:t>&lt;(</a:t>
            </a:r>
            <a:r>
              <a:rPr lang="en-US" sz="2200" i="1" dirty="0">
                <a:solidFill>
                  <a:srgbClr val="333333"/>
                </a:solidFill>
              </a:rPr>
              <a:t>1</a:t>
            </a:r>
            <a:r>
              <a:rPr lang="en-US" sz="2200" dirty="0">
                <a:solidFill>
                  <a:srgbClr val="333333"/>
                </a:solidFill>
              </a:rPr>
              <a:t>,</a:t>
            </a:r>
            <a:r>
              <a:rPr lang="en-US" sz="2200" i="1" dirty="0">
                <a:solidFill>
                  <a:srgbClr val="333333"/>
                </a:solidFill>
              </a:rPr>
              <a:t>1</a:t>
            </a:r>
            <a:r>
              <a:rPr lang="en-US" sz="2200" dirty="0">
                <a:solidFill>
                  <a:srgbClr val="333333"/>
                </a:solidFill>
              </a:rPr>
              <a:t>,</a:t>
            </a:r>
            <a:r>
              <a:rPr lang="en-US" sz="2200" i="1" dirty="0">
                <a:solidFill>
                  <a:srgbClr val="333333"/>
                </a:solidFill>
              </a:rPr>
              <a:t>1</a:t>
            </a:r>
            <a:r>
              <a:rPr lang="en-US" sz="2200" dirty="0">
                <a:solidFill>
                  <a:srgbClr val="333333"/>
                </a:solidFill>
              </a:rPr>
              <a:t>,</a:t>
            </a:r>
            <a:r>
              <a:rPr lang="en-US" sz="2200" i="1" dirty="0">
                <a:solidFill>
                  <a:srgbClr val="333333"/>
                </a:solidFill>
              </a:rPr>
              <a:t>1</a:t>
            </a:r>
            <a:r>
              <a:rPr lang="en-US" sz="2200" dirty="0">
                <a:solidFill>
                  <a:srgbClr val="333333"/>
                </a:solidFill>
              </a:rPr>
              <a:t>,</a:t>
            </a:r>
            <a:r>
              <a:rPr lang="en-US" sz="2200" i="1" dirty="0">
                <a:solidFill>
                  <a:srgbClr val="333333"/>
                </a:solidFill>
              </a:rPr>
              <a:t>1</a:t>
            </a:r>
            <a:r>
              <a:rPr lang="en-US" sz="2200" dirty="0">
                <a:solidFill>
                  <a:srgbClr val="333333"/>
                </a:solidFill>
              </a:rPr>
              <a:t>,0,...0,1,</a:t>
            </a:r>
            <a:r>
              <a:rPr lang="en-US" sz="2200" i="1" dirty="0">
                <a:solidFill>
                  <a:srgbClr val="333333"/>
                </a:solidFill>
              </a:rPr>
              <a:t>1</a:t>
            </a:r>
            <a:r>
              <a:rPr lang="en-US" sz="2200" dirty="0">
                <a:solidFill>
                  <a:srgbClr val="333333"/>
                </a:solidFill>
              </a:rPr>
              <a:t>), </a:t>
            </a:r>
            <a:r>
              <a:rPr lang="en-US" sz="2200" dirty="0"/>
              <a:t>1&gt;</a:t>
            </a:r>
          </a:p>
          <a:p>
            <a:pPr lvl="1"/>
            <a:r>
              <a:rPr lang="en-US" sz="2200" strike="sngStrike" dirty="0" smtClean="0">
                <a:solidFill>
                  <a:srgbClr val="7D7D7D"/>
                </a:solidFill>
              </a:rPr>
              <a:t>&lt;(</a:t>
            </a:r>
            <a:r>
              <a:rPr lang="en-US" sz="2200" strike="sngStrike" dirty="0">
                <a:solidFill>
                  <a:srgbClr val="7D7D7D"/>
                </a:solidFill>
              </a:rPr>
              <a:t>1,0,1,1,1,0,...0,1,1), 0&gt;</a:t>
            </a:r>
          </a:p>
          <a:p>
            <a:pPr lvl="1"/>
            <a:r>
              <a:rPr lang="en-US" sz="2200" dirty="0" smtClean="0">
                <a:solidFill>
                  <a:srgbClr val="333333"/>
                </a:solidFill>
              </a:rPr>
              <a:t>&lt;(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,0</a:t>
            </a:r>
            <a:r>
              <a:rPr lang="en-US" sz="2200" dirty="0">
                <a:solidFill>
                  <a:srgbClr val="333333"/>
                </a:solidFill>
              </a:rPr>
              <a:t>,...0,0,</a:t>
            </a:r>
            <a:r>
              <a:rPr lang="en-US" sz="2200" i="1" dirty="0">
                <a:solidFill>
                  <a:srgbClr val="333333"/>
                </a:solidFill>
              </a:rPr>
              <a:t>1</a:t>
            </a:r>
            <a:r>
              <a:rPr lang="en-US" sz="2200" dirty="0">
                <a:solidFill>
                  <a:srgbClr val="333333"/>
                </a:solidFill>
              </a:rPr>
              <a:t>), 1&gt;</a:t>
            </a:r>
          </a:p>
          <a:p>
            <a:pPr lvl="1"/>
            <a:r>
              <a:rPr lang="en-US" sz="2200" strike="sngStrike" dirty="0" smtClean="0">
                <a:solidFill>
                  <a:srgbClr val="7D7D7D"/>
                </a:solidFill>
              </a:rPr>
              <a:t>&lt;(</a:t>
            </a:r>
            <a:r>
              <a:rPr lang="en-US" sz="2200" strike="sngStrike" dirty="0">
                <a:solidFill>
                  <a:srgbClr val="7D7D7D"/>
                </a:solidFill>
              </a:rPr>
              <a:t>1,0,1,0,0,0,...0,1,1), 0&gt;</a:t>
            </a:r>
          </a:p>
          <a:p>
            <a:pPr lvl="1"/>
            <a:r>
              <a:rPr lang="en-US" sz="2200" dirty="0" smtClean="0">
                <a:solidFill>
                  <a:srgbClr val="333333"/>
                </a:solidFill>
              </a:rPr>
              <a:t>&lt;(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</a:t>
            </a:r>
            <a:r>
              <a:rPr lang="en-US" sz="2200" i="1" dirty="0" smtClean="0">
                <a:solidFill>
                  <a:srgbClr val="333333"/>
                </a:solidFill>
              </a:rPr>
              <a:t>1</a:t>
            </a:r>
            <a:r>
              <a:rPr lang="en-US" sz="2200" dirty="0" smtClean="0">
                <a:solidFill>
                  <a:srgbClr val="333333"/>
                </a:solidFill>
              </a:rPr>
              <a:t>,1</a:t>
            </a:r>
            <a:r>
              <a:rPr lang="en-US" sz="2200" dirty="0">
                <a:solidFill>
                  <a:srgbClr val="333333"/>
                </a:solidFill>
              </a:rPr>
              <a:t>,…,0,</a:t>
            </a:r>
            <a:r>
              <a:rPr lang="en-US" sz="2200" i="1" dirty="0">
                <a:solidFill>
                  <a:srgbClr val="333333"/>
                </a:solidFill>
              </a:rPr>
              <a:t>1</a:t>
            </a:r>
            <a:r>
              <a:rPr lang="en-US" sz="2200" dirty="0">
                <a:solidFill>
                  <a:srgbClr val="333333"/>
                </a:solidFill>
              </a:rPr>
              <a:t>), 1&gt;</a:t>
            </a:r>
          </a:p>
          <a:p>
            <a:pPr lvl="1"/>
            <a:r>
              <a:rPr lang="en-US" sz="2200" strike="sngStrike" dirty="0" smtClean="0">
                <a:solidFill>
                  <a:srgbClr val="7D7D7D"/>
                </a:solidFill>
              </a:rPr>
              <a:t>&lt;(</a:t>
            </a:r>
            <a:r>
              <a:rPr lang="en-US" sz="2200" strike="sngStrike" dirty="0">
                <a:solidFill>
                  <a:srgbClr val="7D7D7D"/>
                </a:solidFill>
              </a:rPr>
              <a:t>0,1,0,1,0,0,...0,1,1), 0&gt;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18205"/>
              </p:ext>
            </p:extLst>
          </p:nvPr>
        </p:nvGraphicFramePr>
        <p:xfrm>
          <a:off x="5821362" y="1005050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4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362" y="1005050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315482" y="2412122"/>
            <a:ext cx="48285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A simple learning algorithm (</a:t>
            </a:r>
            <a:r>
              <a:rPr lang="en-US" sz="2200" i="1" dirty="0" smtClean="0">
                <a:solidFill>
                  <a:srgbClr val="3366CC"/>
                </a:solidFill>
              </a:rPr>
              <a:t>Elimination</a:t>
            </a:r>
            <a:r>
              <a:rPr lang="en-US" sz="2200" dirty="0" smtClean="0"/>
              <a:t>)</a:t>
            </a:r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Discard all negative 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6700" y="1393892"/>
            <a:ext cx="7886700" cy="49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Training data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chemeClr val="accent1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,1,…,1,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</a:t>
            </a:r>
            <a:r>
              <a:rPr lang="en-US" sz="2200" dirty="0" smtClean="0"/>
              <a:t>&gt;</a:t>
            </a:r>
          </a:p>
          <a:p>
            <a:pPr lvl="1"/>
            <a:r>
              <a:rPr lang="en-US" sz="2200" strike="sngStrike" dirty="0" smtClean="0">
                <a:solidFill>
                  <a:schemeClr val="bg1">
                    <a:lumMod val="75000"/>
                  </a:schemeClr>
                </a:solidFill>
              </a:rPr>
              <a:t>&lt;(</a:t>
            </a:r>
            <a:r>
              <a:rPr lang="en-US" sz="2200" strike="sngStrike" dirty="0">
                <a:solidFill>
                  <a:schemeClr val="bg1">
                    <a:lumMod val="75000"/>
                  </a:schemeClr>
                </a:solidFill>
              </a:rPr>
              <a:t>1,1,1,0,0,0,…,0,0),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,0,...0,1,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strike="sngStrike" dirty="0" smtClean="0">
                <a:solidFill>
                  <a:srgbClr val="BBBBBB"/>
                </a:solidFill>
              </a:rPr>
              <a:t>&lt;(</a:t>
            </a:r>
            <a:r>
              <a:rPr lang="en-US" sz="2200" strike="sngStrike" dirty="0">
                <a:solidFill>
                  <a:srgbClr val="BBBBBB"/>
                </a:solidFill>
              </a:rPr>
              <a:t>1,0,1,1,1,0,...0,1,1),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,0</a:t>
            </a:r>
            <a:r>
              <a:rPr lang="en-US" sz="2200" dirty="0"/>
              <a:t>,...0,0,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strike="sngStrike" dirty="0" smtClean="0">
                <a:solidFill>
                  <a:srgbClr val="BBBBBB"/>
                </a:solidFill>
              </a:rPr>
              <a:t>&lt;(</a:t>
            </a:r>
            <a:r>
              <a:rPr lang="en-US" sz="2200" strike="sngStrike" dirty="0">
                <a:solidFill>
                  <a:srgbClr val="BBBBBB"/>
                </a:solidFill>
              </a:rPr>
              <a:t>1,0,1,0,0,0,...0,1,1),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,1</a:t>
            </a:r>
            <a:r>
              <a:rPr lang="en-US" sz="2200" dirty="0"/>
              <a:t>,…,0,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strike="sngStrike" dirty="0" smtClean="0">
                <a:solidFill>
                  <a:srgbClr val="BBBBBB"/>
                </a:solidFill>
              </a:rPr>
              <a:t>&lt;(</a:t>
            </a:r>
            <a:r>
              <a:rPr lang="en-US" sz="2200" strike="sngStrike" dirty="0">
                <a:solidFill>
                  <a:srgbClr val="BBBBBB"/>
                </a:solidFill>
              </a:rPr>
              <a:t>0,1,0,1,0,0,...0,1,1), 0&gt;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78716"/>
              </p:ext>
            </p:extLst>
          </p:nvPr>
        </p:nvGraphicFramePr>
        <p:xfrm>
          <a:off x="5671270" y="968442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1270" y="968442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4504912" y="4757780"/>
          <a:ext cx="3847726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Equation" r:id="rId6" imgW="1752600" imgH="215900" progId="Equation.3">
                  <p:embed/>
                </p:oleObj>
              </mc:Choice>
              <mc:Fallback>
                <p:oleObj name="Equation" r:id="rId6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4912" y="4757780"/>
                        <a:ext cx="3847726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315482" y="2412122"/>
            <a:ext cx="482851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A simple learning algorithm (</a:t>
            </a:r>
            <a:r>
              <a:rPr lang="en-US" sz="2200" i="1" dirty="0" smtClean="0">
                <a:solidFill>
                  <a:srgbClr val="3366CC"/>
                </a:solidFill>
              </a:rPr>
              <a:t>Elimination</a:t>
            </a:r>
            <a:r>
              <a:rPr lang="en-US" sz="2200" dirty="0" smtClean="0"/>
              <a:t>)</a:t>
            </a:r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Discard all negative examples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Build a conjunction using the features that are common to all positive conjunctions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6700" y="1368559"/>
            <a:ext cx="7886700" cy="49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Training data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chemeClr val="accent1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,1,…,1,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</a:t>
            </a:r>
            <a:r>
              <a:rPr lang="en-US" sz="2200" dirty="0" smtClean="0"/>
              <a:t>&gt;</a:t>
            </a:r>
          </a:p>
          <a:p>
            <a:pPr lvl="1"/>
            <a:r>
              <a:rPr lang="en-US" sz="2200" strike="sngStrike" dirty="0" smtClean="0">
                <a:solidFill>
                  <a:srgbClr val="BBBBBB"/>
                </a:solidFill>
              </a:rPr>
              <a:t>&lt;(</a:t>
            </a:r>
            <a:r>
              <a:rPr lang="en-US" sz="2200" strike="sngStrike" dirty="0">
                <a:solidFill>
                  <a:srgbClr val="BBBBBB"/>
                </a:solidFill>
              </a:rPr>
              <a:t>1,1,1,0,0,0,…,0,0),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,0,...0,1,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strike="sngStrike" dirty="0" smtClean="0">
                <a:solidFill>
                  <a:srgbClr val="BBBBBB"/>
                </a:solidFill>
              </a:rPr>
              <a:t>&lt;(</a:t>
            </a:r>
            <a:r>
              <a:rPr lang="en-US" sz="2200" strike="sngStrike" dirty="0">
                <a:solidFill>
                  <a:srgbClr val="BBBBBB"/>
                </a:solidFill>
              </a:rPr>
              <a:t>1,0,1,1,1,0,...0,1,1),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,0</a:t>
            </a:r>
            <a:r>
              <a:rPr lang="en-US" sz="2200" dirty="0"/>
              <a:t>,...0,0,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strike="sngStrike" dirty="0" smtClean="0">
                <a:solidFill>
                  <a:srgbClr val="BBBBBB"/>
                </a:solidFill>
              </a:rPr>
              <a:t>&lt;(</a:t>
            </a:r>
            <a:r>
              <a:rPr lang="en-US" sz="2200" strike="sngStrike" dirty="0">
                <a:solidFill>
                  <a:srgbClr val="BBBBBB"/>
                </a:solidFill>
              </a:rPr>
              <a:t>1,0,1,0,0,0,...0,1,1),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,1</a:t>
            </a:r>
            <a:r>
              <a:rPr lang="en-US" sz="2200" dirty="0"/>
              <a:t>,…,0,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strike="sngStrike" dirty="0" smtClean="0">
                <a:solidFill>
                  <a:srgbClr val="BBBBBB"/>
                </a:solidFill>
              </a:rPr>
              <a:t>&lt;(</a:t>
            </a:r>
            <a:r>
              <a:rPr lang="en-US" sz="2200" strike="sngStrike" dirty="0">
                <a:solidFill>
                  <a:srgbClr val="BBBBBB"/>
                </a:solidFill>
              </a:rPr>
              <a:t>0,1,0,1,0,0,...0,1,1), 0&gt;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228297"/>
              </p:ext>
            </p:extLst>
          </p:nvPr>
        </p:nvGraphicFramePr>
        <p:xfrm>
          <a:off x="5661745" y="968442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6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1745" y="968442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4504912" y="4757780"/>
          <a:ext cx="3847726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7" name="Equation" r:id="rId6" imgW="1752600" imgH="215900" progId="Equation.3">
                  <p:embed/>
                </p:oleObj>
              </mc:Choice>
              <mc:Fallback>
                <p:oleObj name="Equation" r:id="rId6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4912" y="4757780"/>
                        <a:ext cx="3847726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315482" y="2412122"/>
            <a:ext cx="482851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A simple learning algorithm (</a:t>
            </a:r>
            <a:r>
              <a:rPr lang="en-US" sz="2200" i="1" dirty="0" smtClean="0">
                <a:solidFill>
                  <a:srgbClr val="3366CC"/>
                </a:solidFill>
              </a:rPr>
              <a:t>Elimination</a:t>
            </a:r>
            <a:r>
              <a:rPr lang="en-US" sz="2200" dirty="0" smtClean="0"/>
              <a:t>)</a:t>
            </a:r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Discard all negative examples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Build a conjunction using the features that are common to all positive conjunctions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43857" y="5657975"/>
            <a:ext cx="6525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Positive examples </a:t>
            </a:r>
            <a:r>
              <a:rPr lang="en-US" sz="2600" b="1" i="1" dirty="0" smtClean="0">
                <a:solidFill>
                  <a:schemeClr val="accent2"/>
                </a:solidFill>
              </a:rPr>
              <a:t>eliminate</a:t>
            </a:r>
            <a:r>
              <a:rPr lang="en-US" sz="2600" dirty="0" smtClean="0">
                <a:solidFill>
                  <a:schemeClr val="accent2"/>
                </a:solidFill>
              </a:rPr>
              <a:t> </a:t>
            </a:r>
            <a:r>
              <a:rPr lang="en-US" sz="2600" dirty="0" smtClean="0"/>
              <a:t>irrelevant features</a:t>
            </a:r>
            <a:endParaRPr lang="en-US" sz="2600" dirty="0"/>
          </a:p>
        </p:txBody>
      </p:sp>
      <p:sp>
        <p:nvSpPr>
          <p:cNvPr id="3" name="Rectangle 2"/>
          <p:cNvSpPr/>
          <p:nvPr/>
        </p:nvSpPr>
        <p:spPr>
          <a:xfrm>
            <a:off x="3040795" y="4484712"/>
            <a:ext cx="199572" cy="226148"/>
          </a:xfrm>
          <a:prstGeom prst="rect">
            <a:avLst/>
          </a:prstGeom>
          <a:solidFill>
            <a:schemeClr val="accent2">
              <a:alpha val="1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32403" y="3671408"/>
            <a:ext cx="199572" cy="226148"/>
          </a:xfrm>
          <a:prstGeom prst="rect">
            <a:avLst/>
          </a:prstGeom>
          <a:solidFill>
            <a:schemeClr val="accent2">
              <a:alpha val="1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45017" y="3635511"/>
            <a:ext cx="199572" cy="226148"/>
          </a:xfrm>
          <a:prstGeom prst="rect">
            <a:avLst/>
          </a:prstGeom>
          <a:solidFill>
            <a:schemeClr val="accent2">
              <a:alpha val="1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72132" y="1277573"/>
            <a:ext cx="7886700" cy="49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Training data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chemeClr val="accent1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,1,…,1,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</a:t>
            </a:r>
            <a:r>
              <a:rPr lang="en-US" sz="2200" dirty="0" smtClean="0"/>
              <a:t>&gt;</a:t>
            </a:r>
          </a:p>
          <a:p>
            <a:pPr lvl="1"/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&lt;(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1,1,1,0,0,0,…,0,0),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,0,...0,1,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dirty="0" smtClean="0">
                <a:solidFill>
                  <a:srgbClr val="7D7D7D"/>
                </a:solidFill>
              </a:rPr>
              <a:t>&lt;(</a:t>
            </a:r>
            <a:r>
              <a:rPr lang="en-US" sz="2200" dirty="0">
                <a:solidFill>
                  <a:srgbClr val="7D7D7D"/>
                </a:solidFill>
              </a:rPr>
              <a:t>1,0,1,1,1,0,...0,1,1),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,0</a:t>
            </a:r>
            <a:r>
              <a:rPr lang="en-US" sz="2200" dirty="0"/>
              <a:t>,...0,0,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dirty="0" smtClean="0">
                <a:solidFill>
                  <a:srgbClr val="7D7D7D"/>
                </a:solidFill>
              </a:rPr>
              <a:t>&lt;(</a:t>
            </a:r>
            <a:r>
              <a:rPr lang="en-US" sz="2200" dirty="0">
                <a:solidFill>
                  <a:srgbClr val="7D7D7D"/>
                </a:solidFill>
              </a:rPr>
              <a:t>1,0,1,0,0,0,...0,1,1),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,1</a:t>
            </a:r>
            <a:r>
              <a:rPr lang="en-US" sz="2200" dirty="0"/>
              <a:t>,…,0,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dirty="0" smtClean="0">
                <a:solidFill>
                  <a:srgbClr val="7D7D7D"/>
                </a:solidFill>
              </a:rPr>
              <a:t>&lt;(</a:t>
            </a:r>
            <a:r>
              <a:rPr lang="en-US" sz="2200" dirty="0">
                <a:solidFill>
                  <a:srgbClr val="7D7D7D"/>
                </a:solidFill>
              </a:rPr>
              <a:t>0,1,0,1,0,0,...0,1,1), 0&gt;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151148"/>
              </p:ext>
            </p:extLst>
          </p:nvPr>
        </p:nvGraphicFramePr>
        <p:xfrm>
          <a:off x="5671270" y="962282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0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1270" y="962282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514957"/>
              </p:ext>
            </p:extLst>
          </p:nvPr>
        </p:nvGraphicFramePr>
        <p:xfrm>
          <a:off x="4715249" y="4139457"/>
          <a:ext cx="3847726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1" name="Equation" r:id="rId6" imgW="1752600" imgH="215900" progId="Equation.3">
                  <p:embed/>
                </p:oleObj>
              </mc:Choice>
              <mc:Fallback>
                <p:oleObj name="Equation" r:id="rId6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5249" y="4139457"/>
                        <a:ext cx="3847726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315482" y="1818447"/>
            <a:ext cx="482851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A simple learning algorithm:</a:t>
            </a:r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Discard all negative examples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Build a conjunction using the features that are common to all positive conjunctions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915" y="5288340"/>
            <a:ext cx="7010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Clearly this algorithm produces a conjunction that is consistent with the data, that is </a:t>
            </a:r>
            <a:r>
              <a:rPr lang="en-US" sz="2400" dirty="0" err="1" smtClean="0"/>
              <a:t>err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(h) = 0, if the target function is a monotone conjunction</a:t>
            </a:r>
          </a:p>
          <a:p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232320" y="4139457"/>
            <a:ext cx="535214" cy="413650"/>
          </a:xfrm>
          <a:prstGeom prst="rect">
            <a:avLst/>
          </a:prstGeom>
          <a:solidFill>
            <a:schemeClr val="accent2">
              <a:alpha val="5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66441"/>
            <a:ext cx="30994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T. Finin, M. desJardins, L Getoor, R.</a:t>
            </a:r>
            <a:r>
              <a:rPr sz="105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363" y="205854"/>
            <a:ext cx="570865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676650" algn="l"/>
              </a:tabLst>
            </a:pP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eed-</a:t>
            </a: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orward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43215"/>
            <a:ext cx="8066405" cy="1130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are set by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exterior function 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(think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as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which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their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 to be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speciﬁed</a:t>
            </a:r>
            <a:r>
              <a:rPr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82" y="2670302"/>
            <a:ext cx="5690726" cy="3652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5400000">
            <a:off x="1207190" y="3616094"/>
            <a:ext cx="3779660" cy="1888076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2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72132" y="1277573"/>
            <a:ext cx="7886700" cy="49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Training data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chemeClr val="accent1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,1,…,1,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</a:t>
            </a:r>
            <a:r>
              <a:rPr lang="en-US" sz="2200" dirty="0" smtClean="0"/>
              <a:t>&gt;</a:t>
            </a:r>
          </a:p>
          <a:p>
            <a:pPr lvl="1"/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&lt;(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1,1,1,0,0,0,…,0,0),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,0,...0,1,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dirty="0" smtClean="0">
                <a:solidFill>
                  <a:srgbClr val="7D7D7D"/>
                </a:solidFill>
              </a:rPr>
              <a:t>&lt;(</a:t>
            </a:r>
            <a:r>
              <a:rPr lang="en-US" sz="2200" dirty="0">
                <a:solidFill>
                  <a:srgbClr val="7D7D7D"/>
                </a:solidFill>
              </a:rPr>
              <a:t>1,0,1,1,1,0,...0,1,1),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,0</a:t>
            </a:r>
            <a:r>
              <a:rPr lang="en-US" sz="2200" dirty="0"/>
              <a:t>,...0,0,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dirty="0" smtClean="0">
                <a:solidFill>
                  <a:srgbClr val="7D7D7D"/>
                </a:solidFill>
              </a:rPr>
              <a:t>&lt;(</a:t>
            </a:r>
            <a:r>
              <a:rPr lang="en-US" sz="2200" dirty="0">
                <a:solidFill>
                  <a:srgbClr val="7D7D7D"/>
                </a:solidFill>
              </a:rPr>
              <a:t>1,0,1,0,0,0,...0,1,1), 0&gt;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,1</a:t>
            </a:r>
            <a:r>
              <a:rPr lang="en-US" sz="2200" dirty="0"/>
              <a:t>,…,0,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dirty="0" smtClean="0">
                <a:solidFill>
                  <a:srgbClr val="7D7D7D"/>
                </a:solidFill>
              </a:rPr>
              <a:t>&lt;(</a:t>
            </a:r>
            <a:r>
              <a:rPr lang="en-US" sz="2200" dirty="0">
                <a:solidFill>
                  <a:srgbClr val="7D7D7D"/>
                </a:solidFill>
              </a:rPr>
              <a:t>0,1,0,1,0,0,...0,1,1), 0&gt;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5671270" y="962282"/>
          <a:ext cx="30083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4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1270" y="962282"/>
                        <a:ext cx="3008313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4715249" y="4139457"/>
          <a:ext cx="3847726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5" name="Equation" r:id="rId6" imgW="1752600" imgH="215900" progId="Equation.3">
                  <p:embed/>
                </p:oleObj>
              </mc:Choice>
              <mc:Fallback>
                <p:oleObj name="Equation" r:id="rId6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5249" y="4139457"/>
                        <a:ext cx="3847726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4315482" y="1818447"/>
            <a:ext cx="482851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A simple learning algorithm:</a:t>
            </a:r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Discard all negative examples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Build a conjunction using the features that are common to all positive conjunctions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915" y="5288340"/>
            <a:ext cx="7010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Clearly this algorithm produces a conjunction that is consistent with the data, that is </a:t>
            </a:r>
            <a:r>
              <a:rPr lang="en-US" sz="2400" dirty="0" err="1" smtClean="0"/>
              <a:t>err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(h) = 0, if the target function is a monotone conjunction</a:t>
            </a:r>
          </a:p>
          <a:p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232320" y="4139457"/>
            <a:ext cx="535214" cy="413650"/>
          </a:xfrm>
          <a:prstGeom prst="rect">
            <a:avLst/>
          </a:prstGeom>
          <a:solidFill>
            <a:schemeClr val="accent2">
              <a:alpha val="5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51631" y="3317870"/>
            <a:ext cx="5527235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Does the true error  </a:t>
            </a:r>
            <a:r>
              <a:rPr lang="en-US" sz="2800" dirty="0" err="1"/>
              <a:t>err</a:t>
            </a:r>
            <a:r>
              <a:rPr lang="en-US" sz="2800" baseline="-25000" dirty="0" err="1">
                <a:latin typeface="cmmi10"/>
                <a:cs typeface="cmmi10"/>
              </a:rPr>
              <a:t>D</a:t>
            </a:r>
            <a:r>
              <a:rPr lang="en-US" sz="2800" dirty="0"/>
              <a:t>(h</a:t>
            </a:r>
            <a:r>
              <a:rPr lang="en-US" sz="2800" dirty="0" smtClean="0"/>
              <a:t>) also 0?</a:t>
            </a:r>
          </a:p>
          <a:p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62" y="1699486"/>
            <a:ext cx="7886700" cy="4906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3366CC"/>
                </a:solidFill>
              </a:rPr>
              <a:t>Claim 1</a:t>
            </a:r>
            <a:r>
              <a:rPr lang="en-US" sz="2400" dirty="0" smtClean="0"/>
              <a:t>: Any hypothesis consistent with the training data will only make mistakes on positive future examples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71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934200" y="2492300"/>
            <a:ext cx="2096488" cy="1574789"/>
            <a:chOff x="1581" y="2054"/>
            <a:chExt cx="2005" cy="158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584" y="2054"/>
              <a:ext cx="1920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1920" y="2342"/>
              <a:ext cx="1201" cy="1009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160" y="2400"/>
              <a:ext cx="961" cy="912"/>
            </a:xfrm>
            <a:prstGeom prst="ellipse">
              <a:avLst/>
            </a:prstGeom>
            <a:noFill/>
            <a:ln w="28575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5002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rgbClr val="A5002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903" y="2302"/>
              <a:ext cx="246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u="none" dirty="0">
                  <a:solidFill>
                    <a:srgbClr val="3366CC"/>
                  </a:solidFill>
                </a:rPr>
                <a:t>f</a:t>
              </a:r>
              <a:endParaRPr lang="en-US" dirty="0">
                <a:solidFill>
                  <a:srgbClr val="3366CC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071" y="2523"/>
              <a:ext cx="26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u="none">
                  <a:solidFill>
                    <a:srgbClr val="A50021"/>
                  </a:solidFill>
                </a:rPr>
                <a:t>h</a:t>
              </a:r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304" y="2570"/>
              <a:ext cx="280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u="none">
                  <a:solidFill>
                    <a:srgbClr val="3366CC"/>
                  </a:solidFill>
                </a:rPr>
                <a:t>+</a:t>
              </a:r>
              <a:endParaRPr lang="en-US">
                <a:solidFill>
                  <a:srgbClr val="3366CC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783" y="2676"/>
              <a:ext cx="280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u="none">
                  <a:solidFill>
                    <a:srgbClr val="3366CC"/>
                  </a:solidFill>
                </a:rPr>
                <a:t>+</a:t>
              </a:r>
              <a:endParaRPr lang="en-US">
                <a:solidFill>
                  <a:srgbClr val="3366CC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165" y="2869"/>
              <a:ext cx="228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u="none">
                  <a:solidFill>
                    <a:srgbClr val="A50021"/>
                  </a:solidFill>
                </a:rPr>
                <a:t>-</a:t>
              </a:r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358" y="3204"/>
              <a:ext cx="228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u="none">
                  <a:solidFill>
                    <a:srgbClr val="A50021"/>
                  </a:solidFill>
                </a:rPr>
                <a:t>-</a:t>
              </a:r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581" y="2244"/>
              <a:ext cx="228" cy="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u="none">
                  <a:solidFill>
                    <a:srgbClr val="A50021"/>
                  </a:solidFill>
                </a:rPr>
                <a:t>-</a:t>
              </a:r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549830" y="1108597"/>
          <a:ext cx="2924876" cy="41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6" name="Equation" r:id="rId3" imgW="1524000" imgH="215900" progId="Equation.3">
                  <p:embed/>
                </p:oleObj>
              </mc:Choice>
              <mc:Fallback>
                <p:oleObj name="Equation" r:id="rId3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830" y="1108597"/>
                        <a:ext cx="2924876" cy="41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799727" y="1087961"/>
          <a:ext cx="3741006" cy="45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7" name="Equation" r:id="rId5" imgW="1752600" imgH="215900" progId="Equation.3">
                  <p:embed/>
                </p:oleObj>
              </mc:Choice>
              <mc:Fallback>
                <p:oleObj name="Equation" r:id="rId5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727" y="1087961"/>
                        <a:ext cx="3741006" cy="453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36710" y="3050778"/>
            <a:ext cx="71223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</a:t>
            </a:r>
            <a:r>
              <a:rPr lang="en-US" sz="2400" dirty="0"/>
              <a:t>mistake will occur only if some literal z (in our example </a:t>
            </a:r>
            <a:r>
              <a:rPr lang="en-US" sz="2400" dirty="0">
                <a:latin typeface="cmmi10"/>
                <a:cs typeface="cmmi10"/>
              </a:rPr>
              <a:t>x</a:t>
            </a:r>
            <a:r>
              <a:rPr lang="en-US" sz="2400" baseline="-25000" dirty="0">
                <a:latin typeface="cmmi10"/>
                <a:cs typeface="cmmi10"/>
              </a:rPr>
              <a:t>1</a:t>
            </a:r>
            <a:r>
              <a:rPr lang="en-US" sz="2400" dirty="0"/>
              <a:t>) is present in h but not in f</a:t>
            </a:r>
          </a:p>
          <a:p>
            <a:pPr lvl="1"/>
            <a:r>
              <a:rPr lang="en-US" sz="2000" dirty="0"/>
              <a:t>This mistake can cause a positive example to be predicted as negative by </a:t>
            </a:r>
            <a:r>
              <a:rPr lang="en-US" sz="2000" dirty="0" smtClean="0"/>
              <a:t>h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r>
              <a:rPr lang="en-US" sz="2400" dirty="0"/>
              <a:t>The reverse situation can never happen </a:t>
            </a:r>
          </a:p>
          <a:p>
            <a:pPr lvl="1"/>
            <a:r>
              <a:rPr lang="en-US" sz="2000" dirty="0"/>
              <a:t>For an example to be predicted as positive in the training set, every relevant literal must have been present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88643" y="1108597"/>
            <a:ext cx="535214" cy="413650"/>
          </a:xfrm>
          <a:prstGeom prst="rect">
            <a:avLst/>
          </a:prstGeom>
          <a:solidFill>
            <a:schemeClr val="accent2">
              <a:alpha val="5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6814" y="4519222"/>
            <a:ext cx="6137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C58AD"/>
                </a:solidFill>
              </a:rPr>
              <a:t>Specifically: x</a:t>
            </a:r>
            <a:r>
              <a:rPr lang="en-US" sz="2400" baseline="-25000" dirty="0" smtClean="0">
                <a:solidFill>
                  <a:srgbClr val="3C58AD"/>
                </a:solidFill>
              </a:rPr>
              <a:t>1</a:t>
            </a:r>
            <a:r>
              <a:rPr lang="en-US" sz="2400" dirty="0" smtClean="0">
                <a:solidFill>
                  <a:srgbClr val="3C58AD"/>
                </a:solidFill>
              </a:rPr>
              <a:t> = 0, x</a:t>
            </a:r>
            <a:r>
              <a:rPr lang="en-US" sz="2400" baseline="-25000" dirty="0" smtClean="0">
                <a:solidFill>
                  <a:srgbClr val="3C58AD"/>
                </a:solidFill>
              </a:rPr>
              <a:t>2</a:t>
            </a:r>
            <a:r>
              <a:rPr lang="en-US" sz="2400" dirty="0" smtClean="0">
                <a:solidFill>
                  <a:srgbClr val="3C58AD"/>
                </a:solidFill>
              </a:rPr>
              <a:t> =1, x</a:t>
            </a:r>
            <a:r>
              <a:rPr lang="en-US" sz="2400" baseline="-25000" dirty="0" smtClean="0">
                <a:solidFill>
                  <a:srgbClr val="3C58AD"/>
                </a:solidFill>
              </a:rPr>
              <a:t>3</a:t>
            </a:r>
            <a:r>
              <a:rPr lang="en-US" sz="2400" dirty="0" smtClean="0">
                <a:solidFill>
                  <a:srgbClr val="3C58AD"/>
                </a:solidFill>
              </a:rPr>
              <a:t>=1, x</a:t>
            </a:r>
            <a:r>
              <a:rPr lang="en-US" sz="2400" baseline="-25000" dirty="0" smtClean="0">
                <a:solidFill>
                  <a:srgbClr val="3C58AD"/>
                </a:solidFill>
              </a:rPr>
              <a:t>4</a:t>
            </a:r>
            <a:r>
              <a:rPr lang="en-US" sz="2400" dirty="0" smtClean="0">
                <a:solidFill>
                  <a:srgbClr val="3C58AD"/>
                </a:solidFill>
              </a:rPr>
              <a:t>=1, x</a:t>
            </a:r>
            <a:r>
              <a:rPr lang="en-US" sz="2400" baseline="-25000" dirty="0" smtClean="0">
                <a:solidFill>
                  <a:srgbClr val="3C58AD"/>
                </a:solidFill>
              </a:rPr>
              <a:t>5</a:t>
            </a:r>
            <a:r>
              <a:rPr lang="en-US" sz="2400" dirty="0" smtClean="0">
                <a:solidFill>
                  <a:srgbClr val="3C58AD"/>
                </a:solidFill>
              </a:rPr>
              <a:t>=1, x</a:t>
            </a:r>
            <a:r>
              <a:rPr lang="en-US" sz="2400" baseline="-25000" dirty="0" smtClean="0">
                <a:solidFill>
                  <a:srgbClr val="3C58AD"/>
                </a:solidFill>
              </a:rPr>
              <a:t>100</a:t>
            </a:r>
            <a:r>
              <a:rPr lang="en-US" sz="2400" dirty="0" smtClean="0">
                <a:solidFill>
                  <a:srgbClr val="3C58AD"/>
                </a:solidFill>
              </a:rPr>
              <a:t>=1</a:t>
            </a:r>
            <a:endParaRPr lang="en-US" sz="2400" dirty="0">
              <a:solidFill>
                <a:srgbClr val="3C58AD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 smtClean="0">
                    <a:solidFill>
                      <a:srgbClr val="3C58AD"/>
                    </a:solidFill>
                  </a:rPr>
                  <a:t>Theorem</a:t>
                </a:r>
                <a:r>
                  <a:rPr lang="en-US" sz="2600" dirty="0"/>
                  <a:t>:</a:t>
                </a:r>
                <a:r>
                  <a:rPr lang="en-US" sz="2600" dirty="0" smtClean="0"/>
                  <a:t> Suppose we are learning a conjunctive concept with n dimensional Boolean features using m training examples. If 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then, with probability &gt; 1 -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, the error of the learned hypothesis </a:t>
                </a:r>
                <a:r>
                  <a:rPr lang="en-US" sz="2600" dirty="0" err="1" smtClean="0">
                    <a:ea typeface="cmmi10"/>
                    <a:cs typeface="cmmi10"/>
                  </a:rPr>
                  <a:t>err</a:t>
                </a:r>
                <a:r>
                  <a:rPr lang="en-US" sz="2600" baseline="-25000" dirty="0" err="1" smtClean="0">
                    <a:ea typeface="cmmi10"/>
                    <a:cs typeface="cmmi10"/>
                  </a:rPr>
                  <a:t>D</a:t>
                </a:r>
                <a:r>
                  <a:rPr lang="en-US" sz="2600" dirty="0" smtClean="0">
                    <a:ea typeface="cmmi10"/>
                    <a:cs typeface="cmmi10"/>
                  </a:rPr>
                  <a:t>(h) will be less than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  <a:ea typeface="cmmi10"/>
                        <a:cs typeface="cmmi10"/>
                      </a:rPr>
                      <m:t>𝜖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.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994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Screen Region 2015-02-18 at 14.12.56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14" y="2705180"/>
            <a:ext cx="3504286" cy="94017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4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 smtClean="0">
                    <a:solidFill>
                      <a:srgbClr val="3C58AD"/>
                    </a:solidFill>
                  </a:rPr>
                  <a:t>Theorem</a:t>
                </a:r>
                <a:r>
                  <a:rPr lang="en-US" sz="2600" dirty="0"/>
                  <a:t>:</a:t>
                </a:r>
                <a:r>
                  <a:rPr lang="en-US" sz="2600" dirty="0" smtClean="0"/>
                  <a:t> Suppose we are learning a conjunctive concept with n dimensional Boolean features using m training examples. If 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then, with probability &gt; 1 -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, the error of the learned hypothesis </a:t>
                </a:r>
                <a:r>
                  <a:rPr lang="en-US" sz="2600" dirty="0" err="1" smtClean="0">
                    <a:ea typeface="cmmi10"/>
                    <a:cs typeface="cmmi10"/>
                  </a:rPr>
                  <a:t>err</a:t>
                </a:r>
                <a:r>
                  <a:rPr lang="en-US" sz="2600" baseline="-25000" dirty="0" err="1" smtClean="0">
                    <a:ea typeface="cmmi10"/>
                    <a:cs typeface="cmmi10"/>
                  </a:rPr>
                  <a:t>D</a:t>
                </a:r>
                <a:r>
                  <a:rPr lang="en-US" sz="2600" dirty="0" smtClean="0">
                    <a:ea typeface="cmmi10"/>
                    <a:cs typeface="cmmi10"/>
                  </a:rPr>
                  <a:t>(h) will be less than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.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994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 descr="Screen Region 2015-02-18 at 14.12.56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81" y="2743355"/>
            <a:ext cx="3504286" cy="940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825" y="5345966"/>
            <a:ext cx="8896350" cy="83099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we see these many training examples, then the algorithm will produce a conjunction that, with high probability, will make few errors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99850" y="3028776"/>
                <a:ext cx="1967718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Poly in n, 1</a:t>
                </a:r>
                <a:r>
                  <a:rPr lang="en-US" dirty="0"/>
                  <a:t>/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, 1/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endParaRPr lang="en-US" dirty="0">
                  <a:latin typeface="cmmi1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0" y="3028776"/>
                <a:ext cx="196771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54"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28650" y="4704913"/>
            <a:ext cx="155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n: # literals</a:t>
            </a:r>
            <a:endParaRPr lang="en-US" sz="2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 smtClean="0">
                    <a:solidFill>
                      <a:srgbClr val="3C58AD"/>
                    </a:solidFill>
                  </a:rPr>
                  <a:t>Theorem</a:t>
                </a:r>
                <a:r>
                  <a:rPr lang="en-US" sz="2600" dirty="0"/>
                  <a:t>:</a:t>
                </a:r>
                <a:r>
                  <a:rPr lang="en-US" sz="2600" dirty="0" smtClean="0"/>
                  <a:t> Suppose we are learning a conjunctive concept with n dimensional Boolean features using m training examples. If 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then, with probability &gt; 1 -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, the error of the learned hypothesis </a:t>
                </a:r>
                <a:r>
                  <a:rPr lang="en-US" sz="2600" dirty="0" err="1" smtClean="0">
                    <a:ea typeface="cmmi10"/>
                    <a:cs typeface="cmmi10"/>
                  </a:rPr>
                  <a:t>err</a:t>
                </a:r>
                <a:r>
                  <a:rPr lang="en-US" sz="2600" baseline="-25000" dirty="0" err="1" smtClean="0">
                    <a:ea typeface="cmmi10"/>
                    <a:cs typeface="cmmi10"/>
                  </a:rPr>
                  <a:t>D</a:t>
                </a:r>
                <a:r>
                  <a:rPr lang="en-US" sz="2600" dirty="0" smtClean="0">
                    <a:ea typeface="cmmi10"/>
                    <a:cs typeface="cmmi10"/>
                  </a:rPr>
                  <a:t>(h) will be less than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.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994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 descr="Screen Region 2015-02-18 at 14.12.56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81" y="2743355"/>
            <a:ext cx="3504286" cy="94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99850" y="3028776"/>
                <a:ext cx="1967718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Poly in n, 1</a:t>
                </a:r>
                <a:r>
                  <a:rPr lang="en-US" dirty="0"/>
                  <a:t>/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, 1/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endParaRPr lang="en-US" dirty="0">
                  <a:latin typeface="cmmi1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50" y="3028776"/>
                <a:ext cx="196771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154"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842069" y="5498096"/>
            <a:ext cx="3339438" cy="46166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i="1" dirty="0" smtClean="0"/>
              <a:t>Let’s prove this assertion</a:t>
            </a:r>
            <a:endParaRPr lang="en-US" sz="2400" i="1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514" y="1747111"/>
            <a:ext cx="7972425" cy="4906102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What kinds of examples would drive a hypothesis to make a mistake and update?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Positive examples, where x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pPr marL="457200" lvl="1" indent="0" defTabSz="914400">
              <a:spcBef>
                <a:spcPts val="0"/>
              </a:spcBef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would say true and f would say false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None of these examples appeared during training</a:t>
            </a:r>
          </a:p>
          <a:p>
            <a:pPr marL="457200" lvl="1" indent="0" defTabSz="914400">
              <a:spcBef>
                <a:spcPts val="0"/>
              </a:spcBef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Otherwise x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would have been eliminated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If they never appeared during training, maybe their appearance in the future would also be rare!</a:t>
            </a:r>
          </a:p>
          <a:p>
            <a:pPr marL="457200" lvl="1" indent="0" algn="ctr" defTabSz="914400">
              <a:spcBef>
                <a:spcPts val="0"/>
              </a:spcBef>
              <a:buNone/>
            </a:pP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1" indent="0" algn="ctr" defTabSz="914400">
              <a:spcBef>
                <a:spcPts val="0"/>
              </a:spcBef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Let’s quantify our surprise at seeing such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49830" y="1108597"/>
          <a:ext cx="2924876" cy="41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8" name="Equation" r:id="rId3" imgW="1524000" imgH="215900" progId="Equation.3">
                  <p:embed/>
                </p:oleObj>
              </mc:Choice>
              <mc:Fallback>
                <p:oleObj name="Equation" r:id="rId3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830" y="1108597"/>
                        <a:ext cx="2924876" cy="41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799727" y="1087961"/>
          <a:ext cx="3741006" cy="45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9" name="Equation" r:id="rId5" imgW="1752600" imgH="215900" progId="Equation.3">
                  <p:embed/>
                </p:oleObj>
              </mc:Choice>
              <mc:Fallback>
                <p:oleObj name="Equation" r:id="rId5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727" y="1087961"/>
                        <a:ext cx="3741006" cy="453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288643" y="1108597"/>
            <a:ext cx="535214" cy="413650"/>
          </a:xfrm>
          <a:prstGeom prst="rect">
            <a:avLst/>
          </a:prstGeom>
          <a:solidFill>
            <a:schemeClr val="accent2">
              <a:alpha val="5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514" y="1747111"/>
            <a:ext cx="7972425" cy="4906102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What kinds of examples would drive a hypothesis to make a mistake and update?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Positive examples, where x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pPr marL="457200" lvl="1" indent="0" defTabSz="914400">
              <a:spcBef>
                <a:spcPts val="0"/>
              </a:spcBef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would say true and f would say false</a:t>
            </a: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None of these examples appeared during training</a:t>
            </a:r>
          </a:p>
          <a:p>
            <a:pPr marL="457200" lvl="1" indent="0" defTabSz="914400">
              <a:spcBef>
                <a:spcPts val="0"/>
              </a:spcBef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Otherwise x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would have been eliminated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If they never appeared during training, maybe their appearance in the future would also be rare!</a:t>
            </a:r>
          </a:p>
          <a:p>
            <a:pPr marL="457200" lvl="1" indent="0" algn="ctr" defTabSz="914400">
              <a:spcBef>
                <a:spcPts val="0"/>
              </a:spcBef>
              <a:buNone/>
            </a:pP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lvl="1" indent="0" algn="ctr" defTabSz="914400">
              <a:spcBef>
                <a:spcPts val="0"/>
              </a:spcBef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Let’s quantify our surprise at seeing such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49830" y="1108597"/>
          <a:ext cx="2924876" cy="41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6" name="Equation" r:id="rId3" imgW="1524000" imgH="215900" progId="Equation.3">
                  <p:embed/>
                </p:oleObj>
              </mc:Choice>
              <mc:Fallback>
                <p:oleObj name="Equation" r:id="rId3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830" y="1108597"/>
                        <a:ext cx="2924876" cy="41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799727" y="1087961"/>
          <a:ext cx="3741006" cy="45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7" name="Equation" r:id="rId5" imgW="1752600" imgH="215900" progId="Equation.3">
                  <p:embed/>
                </p:oleObj>
              </mc:Choice>
              <mc:Fallback>
                <p:oleObj name="Equation" r:id="rId5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727" y="1087961"/>
                        <a:ext cx="3741006" cy="453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288643" y="1108597"/>
            <a:ext cx="535214" cy="413650"/>
          </a:xfrm>
          <a:prstGeom prst="rect">
            <a:avLst/>
          </a:prstGeom>
          <a:solidFill>
            <a:schemeClr val="accent2">
              <a:alpha val="5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12268" y="2445836"/>
            <a:ext cx="626745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Key idea: If they never appeared during training, they are not likely to appear in test as well</a:t>
            </a:r>
            <a:endParaRPr lang="en-US" sz="36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5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 smtClean="0"/>
              <a:t>Let </a:t>
            </a:r>
            <a:r>
              <a:rPr lang="en-US" dirty="0" smtClean="0">
                <a:solidFill>
                  <a:srgbClr val="3C58AD"/>
                </a:solidFill>
              </a:rPr>
              <a:t>p(z)</a:t>
            </a:r>
            <a:r>
              <a:rPr lang="en-US" dirty="0" smtClean="0"/>
              <a:t> be the </a:t>
            </a:r>
            <a:r>
              <a:rPr lang="en-US" dirty="0"/>
              <a:t>probability </a:t>
            </a:r>
            <a:r>
              <a:rPr lang="en-US" dirty="0" smtClean="0"/>
              <a:t>that, </a:t>
            </a:r>
            <a:r>
              <a:rPr lang="en-US" dirty="0"/>
              <a:t>in </a:t>
            </a:r>
            <a:r>
              <a:rPr lang="en-US" dirty="0" smtClean="0"/>
              <a:t>an example </a:t>
            </a:r>
            <a:r>
              <a:rPr lang="en-US" dirty="0"/>
              <a:t>drawn from </a:t>
            </a:r>
            <a:r>
              <a:rPr lang="en-US" dirty="0">
                <a:latin typeface="cmmi10"/>
                <a:cs typeface="cmmi10"/>
              </a:rPr>
              <a:t>D</a:t>
            </a:r>
            <a:r>
              <a:rPr lang="en-US" dirty="0">
                <a:cs typeface="cmmi10"/>
              </a:rPr>
              <a:t>, the feature z </a:t>
            </a:r>
            <a:r>
              <a:rPr lang="en-US" dirty="0" smtClean="0">
                <a:cs typeface="cmmi10"/>
              </a:rPr>
              <a:t>= 0 but the example has a positive label</a:t>
            </a:r>
          </a:p>
          <a:p>
            <a:pPr marL="457200" lvl="1" indent="-457200"/>
            <a:r>
              <a:rPr lang="en-US" dirty="0" smtClean="0">
                <a:latin typeface="cmmi10"/>
                <a:cs typeface="cmmi10"/>
              </a:rPr>
              <a:t>In the training </a:t>
            </a:r>
            <a:r>
              <a:rPr lang="mr-IN" dirty="0" smtClean="0">
                <a:latin typeface="cmmi10"/>
                <a:cs typeface="cmmi10"/>
              </a:rPr>
              <a:t>–</a:t>
            </a:r>
            <a:r>
              <a:rPr lang="en-US" dirty="0" smtClean="0">
                <a:latin typeface="cmmi10"/>
                <a:cs typeface="cmmi10"/>
              </a:rPr>
              <a:t> this is an example that can help we learn the right h</a:t>
            </a:r>
          </a:p>
          <a:p>
            <a:pPr marL="457200" lvl="1" indent="-457200"/>
            <a:r>
              <a:rPr lang="en-US" dirty="0" smtClean="0">
                <a:latin typeface="cmmi10"/>
                <a:cs typeface="cmmi10"/>
              </a:rPr>
              <a:t>In the test </a:t>
            </a:r>
            <a:r>
              <a:rPr lang="mr-IN" dirty="0" smtClean="0">
                <a:latin typeface="cmmi10"/>
                <a:cs typeface="cmmi10"/>
              </a:rPr>
              <a:t>–</a:t>
            </a:r>
            <a:r>
              <a:rPr lang="en-US" dirty="0" smtClean="0">
                <a:latin typeface="cmmi10"/>
                <a:cs typeface="cmmi10"/>
              </a:rPr>
              <a:t> this is an example that make an error</a:t>
            </a:r>
            <a:endParaRPr lang="en-US" dirty="0">
              <a:latin typeface="cmmi10"/>
              <a:cs typeface="cmmi10"/>
            </a:endParaRPr>
          </a:p>
          <a:p>
            <a:pPr marL="742950" lvl="2" indent="-342900"/>
            <a:endParaRPr lang="en-US" dirty="0"/>
          </a:p>
          <a:p>
            <a:pPr marL="742950" lvl="2" indent="-342900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730413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200" dirty="0"/>
              <a:t>&lt;(</a:t>
            </a:r>
            <a:r>
              <a:rPr lang="en-US" sz="2200" i="1" dirty="0">
                <a:solidFill>
                  <a:schemeClr val="accent1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,1,…,1,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,0,...0,1,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,0,...0,0,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  <a:p>
            <a:pPr lvl="1"/>
            <a:r>
              <a:rPr lang="en-US" sz="2200" dirty="0" smtClean="0"/>
              <a:t>&lt;(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,1,…,0,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</a:t>
            </a:r>
            <a:r>
              <a:rPr lang="en-US" sz="2200" dirty="0" smtClean="0"/>
              <a:t>&gt;</a:t>
            </a:r>
            <a:endParaRPr lang="en-US" sz="22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912517" y="4962008"/>
          <a:ext cx="2924876" cy="41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8" name="Equation" r:id="rId3" imgW="1524000" imgH="215900" progId="Equation.3">
                  <p:embed/>
                </p:oleObj>
              </mc:Choice>
              <mc:Fallback>
                <p:oleObj name="Equation" r:id="rId3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2517" y="4962008"/>
                        <a:ext cx="2924876" cy="41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096387" y="5465352"/>
          <a:ext cx="3741006" cy="45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9" name="Equation" r:id="rId5" imgW="1752600" imgH="215900" progId="Equation.3">
                  <p:embed/>
                </p:oleObj>
              </mc:Choice>
              <mc:Fallback>
                <p:oleObj name="Equation" r:id="rId5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6387" y="5465352"/>
                        <a:ext cx="3741006" cy="453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89911"/>
            <a:ext cx="7886700" cy="4906102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 smtClean="0"/>
              <a:t>Let </a:t>
            </a:r>
            <a:r>
              <a:rPr lang="en-US" dirty="0" smtClean="0">
                <a:solidFill>
                  <a:srgbClr val="3C58AD"/>
                </a:solidFill>
              </a:rPr>
              <a:t>p(z)</a:t>
            </a:r>
            <a:r>
              <a:rPr lang="en-US" dirty="0" smtClean="0"/>
              <a:t> be the </a:t>
            </a:r>
            <a:r>
              <a:rPr lang="en-US" dirty="0"/>
              <a:t>probability </a:t>
            </a:r>
            <a:r>
              <a:rPr lang="en-US" dirty="0" smtClean="0"/>
              <a:t>that, </a:t>
            </a:r>
            <a:r>
              <a:rPr lang="en-US" dirty="0"/>
              <a:t>in </a:t>
            </a:r>
            <a:r>
              <a:rPr lang="en-US" dirty="0" smtClean="0"/>
              <a:t>an example </a:t>
            </a:r>
            <a:r>
              <a:rPr lang="en-US" dirty="0"/>
              <a:t>drawn from </a:t>
            </a:r>
            <a:r>
              <a:rPr lang="en-US" dirty="0">
                <a:latin typeface="cmmi10"/>
                <a:cs typeface="cmmi10"/>
              </a:rPr>
              <a:t>D</a:t>
            </a:r>
            <a:r>
              <a:rPr lang="en-US" dirty="0">
                <a:cs typeface="cmmi10"/>
              </a:rPr>
              <a:t>, the feature </a:t>
            </a:r>
            <a:r>
              <a:rPr lang="en-US" dirty="0" smtClean="0">
                <a:cs typeface="cmmi10"/>
              </a:rPr>
              <a:t>z=0 but the example has a positive label</a:t>
            </a:r>
            <a:endParaRPr lang="en-US" dirty="0" smtClean="0"/>
          </a:p>
          <a:p>
            <a:pPr marL="742950" lvl="2" indent="-342900"/>
            <a:r>
              <a:rPr lang="en-US" dirty="0" smtClean="0"/>
              <a:t>i.e., after training is done, p(z) is the probability that in a randomly drawn example, the literal z causes a mistake</a:t>
            </a:r>
          </a:p>
          <a:p>
            <a:pPr marL="742950" lvl="2" indent="-342900"/>
            <a:r>
              <a:rPr lang="en-US" dirty="0"/>
              <a:t>For any z in the target function, p(z) = 0</a:t>
            </a:r>
          </a:p>
          <a:p>
            <a:pPr marL="742950" lvl="2" indent="-342900"/>
            <a:endParaRPr lang="en-US" dirty="0" smtClean="0"/>
          </a:p>
          <a:p>
            <a:pPr marL="742950" lvl="2" indent="-342900"/>
            <a:endParaRPr lang="en-US" dirty="0"/>
          </a:p>
          <a:p>
            <a:pPr marL="742950" lvl="2" indent="-342900"/>
            <a:endParaRPr lang="en-US" dirty="0"/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20626" y="4571160"/>
            <a:ext cx="29803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dirty="0"/>
              <a:t>&lt;</a:t>
            </a:r>
            <a:r>
              <a:rPr lang="en-US" sz="2200" dirty="0" smtClean="0"/>
              <a:t>(0,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</a:t>
            </a:r>
            <a:r>
              <a:rPr lang="en-US" sz="2200" i="1" dirty="0" smtClean="0">
                <a:solidFill>
                  <a:srgbClr val="3366CC"/>
                </a:solidFill>
              </a:rPr>
              <a:t>1</a:t>
            </a:r>
            <a:r>
              <a:rPr lang="en-US" sz="2200" dirty="0" smtClean="0"/>
              <a:t>,0</a:t>
            </a:r>
            <a:r>
              <a:rPr lang="en-US" sz="2200" dirty="0"/>
              <a:t>,...0,1,</a:t>
            </a:r>
            <a:r>
              <a:rPr lang="en-US" sz="2200" i="1" dirty="0">
                <a:solidFill>
                  <a:srgbClr val="3366CC"/>
                </a:solidFill>
              </a:rPr>
              <a:t>1</a:t>
            </a:r>
            <a:r>
              <a:rPr lang="en-US" sz="2200" dirty="0"/>
              <a:t>), 1&gt;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651214" y="4647715"/>
            <a:ext cx="2694214" cy="1477995"/>
            <a:chOff x="4755864" y="4657240"/>
            <a:chExt cx="2694214" cy="1477995"/>
          </a:xfrm>
        </p:grpSpPr>
        <p:sp>
          <p:nvSpPr>
            <p:cNvPr id="12" name="Rectangle 11"/>
            <p:cNvSpPr/>
            <p:nvPr/>
          </p:nvSpPr>
          <p:spPr>
            <a:xfrm>
              <a:off x="4771571" y="4662714"/>
              <a:ext cx="181429" cy="31574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23721" y="4657240"/>
              <a:ext cx="181429" cy="315748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55864" y="5488904"/>
              <a:ext cx="2694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(x</a:t>
              </a:r>
              <a:r>
                <a:rPr lang="en-US" baseline="-25000" dirty="0" smtClean="0"/>
                <a:t>1</a:t>
              </a:r>
              <a:r>
                <a:rPr lang="en-US" dirty="0" smtClean="0"/>
                <a:t>): Probability that this situation occurs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4862286" y="4978462"/>
              <a:ext cx="1240685" cy="510442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102971" y="4972988"/>
              <a:ext cx="1011465" cy="515916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462459"/>
              </p:ext>
            </p:extLst>
          </p:nvPr>
        </p:nvGraphicFramePr>
        <p:xfrm>
          <a:off x="1905036" y="4795222"/>
          <a:ext cx="2924876" cy="41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6" name="Equation" r:id="rId3" imgW="1524000" imgH="215900" progId="Equation.3">
                  <p:embed/>
                </p:oleObj>
              </mc:Choice>
              <mc:Fallback>
                <p:oleObj name="Equation" r:id="rId3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36" y="4795222"/>
                        <a:ext cx="2924876" cy="41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90667"/>
              </p:ext>
            </p:extLst>
          </p:nvPr>
        </p:nvGraphicFramePr>
        <p:xfrm>
          <a:off x="1088906" y="5298566"/>
          <a:ext cx="3741006" cy="45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7" name="Equation" r:id="rId5" imgW="1752600" imgH="215900" progId="Equation.3">
                  <p:embed/>
                </p:oleObj>
              </mc:Choice>
              <mc:Fallback>
                <p:oleObj name="Equation" r:id="rId5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906" y="5298566"/>
                        <a:ext cx="3741006" cy="453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1547131" y="5310757"/>
            <a:ext cx="576943" cy="413650"/>
          </a:xfrm>
          <a:prstGeom prst="rect">
            <a:avLst/>
          </a:prstGeom>
          <a:solidFill>
            <a:schemeClr val="accent2">
              <a:alpha val="5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9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likely </a:t>
            </a:r>
            <a:r>
              <a:rPr lang="en-US" smtClean="0"/>
              <a:t>we find h </a:t>
            </a:r>
            <a:r>
              <a:rPr lang="en-US" dirty="0" smtClean="0"/>
              <a:t>is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 smtClean="0"/>
              <a:t>Let </a:t>
            </a:r>
            <a:r>
              <a:rPr lang="en-US" dirty="0" smtClean="0">
                <a:solidFill>
                  <a:srgbClr val="3C58AD"/>
                </a:solidFill>
              </a:rPr>
              <a:t>p(z)</a:t>
            </a:r>
            <a:r>
              <a:rPr lang="en-US" dirty="0" smtClean="0"/>
              <a:t> be the </a:t>
            </a:r>
            <a:r>
              <a:rPr lang="en-US" dirty="0"/>
              <a:t>probability </a:t>
            </a:r>
            <a:r>
              <a:rPr lang="en-US" dirty="0" smtClean="0"/>
              <a:t>that, </a:t>
            </a:r>
            <a:r>
              <a:rPr lang="en-US" dirty="0"/>
              <a:t>in </a:t>
            </a:r>
            <a:r>
              <a:rPr lang="en-US" dirty="0" smtClean="0"/>
              <a:t>an example </a:t>
            </a:r>
            <a:r>
              <a:rPr lang="en-US" dirty="0"/>
              <a:t>drawn from </a:t>
            </a:r>
            <a:r>
              <a:rPr lang="en-US" dirty="0">
                <a:latin typeface="cmmi10"/>
                <a:cs typeface="cmmi10"/>
              </a:rPr>
              <a:t>D</a:t>
            </a:r>
            <a:r>
              <a:rPr lang="en-US" dirty="0">
                <a:cs typeface="cmmi10"/>
              </a:rPr>
              <a:t>, the feature z is </a:t>
            </a:r>
            <a:r>
              <a:rPr lang="en-US" dirty="0" smtClean="0">
                <a:cs typeface="cmmi10"/>
              </a:rPr>
              <a:t>absent but the example has a positive label</a:t>
            </a:r>
            <a:endParaRPr lang="en-US" dirty="0">
              <a:latin typeface="cmmi10"/>
              <a:cs typeface="cmmi10"/>
            </a:endParaRPr>
          </a:p>
          <a:p>
            <a:pPr marL="742950" lvl="2" indent="-342900"/>
            <a:endParaRPr lang="en-US" dirty="0" smtClean="0"/>
          </a:p>
          <a:p>
            <a:pPr marL="742950" lvl="2" indent="-342900"/>
            <a:endParaRPr lang="en-US" dirty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r>
              <a:rPr lang="en-US" dirty="0" smtClean="0"/>
              <a:t>We know that </a:t>
            </a:r>
            <a:endParaRPr lang="en-US" dirty="0"/>
          </a:p>
          <a:p>
            <a:pPr marL="742950" lvl="2" indent="-342900"/>
            <a:endParaRPr lang="en-US" dirty="0" smtClean="0">
              <a:solidFill>
                <a:srgbClr val="333333"/>
              </a:solidFill>
              <a:ea typeface="cmmi10"/>
              <a:cs typeface="cmmi10"/>
            </a:endParaRPr>
          </a:p>
          <a:p>
            <a:pPr marL="400050" lvl="2" indent="0">
              <a:buNone/>
            </a:pPr>
            <a:r>
              <a:rPr lang="en-US" dirty="0" smtClean="0">
                <a:solidFill>
                  <a:srgbClr val="333333"/>
                </a:solidFill>
                <a:ea typeface="cmmi10"/>
                <a:cs typeface="cmmi10"/>
              </a:rPr>
              <a:t>Via direct application of the </a:t>
            </a:r>
            <a:r>
              <a:rPr lang="en-US" dirty="0">
                <a:solidFill>
                  <a:srgbClr val="333333"/>
                </a:solidFill>
                <a:ea typeface="cmmi10"/>
                <a:cs typeface="cmmi10"/>
              </a:rPr>
              <a:t>union bound 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 descr="Screen Region 2015-02-18 at 13.29.1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96" y="3979460"/>
            <a:ext cx="2331357" cy="74454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953809"/>
              </p:ext>
            </p:extLst>
          </p:nvPr>
        </p:nvGraphicFramePr>
        <p:xfrm>
          <a:off x="3752886" y="2788175"/>
          <a:ext cx="2924876" cy="41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0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886" y="2788175"/>
                        <a:ext cx="2924876" cy="41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294149"/>
              </p:ext>
            </p:extLst>
          </p:nvPr>
        </p:nvGraphicFramePr>
        <p:xfrm>
          <a:off x="2936756" y="3291519"/>
          <a:ext cx="3741006" cy="45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1" name="Equation" r:id="rId6" imgW="1752600" imgH="215900" progId="Equation.3">
                  <p:embed/>
                </p:oleObj>
              </mc:Choice>
              <mc:Fallback>
                <p:oleObj name="Equation" r:id="rId6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756" y="3291519"/>
                        <a:ext cx="3741006" cy="453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5600700" y="3977773"/>
            <a:ext cx="3163037" cy="304800"/>
          </a:xfrm>
          <a:prstGeom prst="wedgeRectCallout">
            <a:avLst>
              <a:gd name="adj1" fmla="val -57270"/>
              <a:gd name="adj2" fmla="val 11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a loose bound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66441"/>
            <a:ext cx="30994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T. Finin, M. desJardins, L Getoor, R.</a:t>
            </a:r>
            <a:r>
              <a:rPr sz="105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363" y="205854"/>
            <a:ext cx="570865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676650" algn="l"/>
              </a:tabLst>
            </a:pP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eed-</a:t>
            </a: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orward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43215"/>
            <a:ext cx="8066405" cy="45653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are set by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exterior function 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(think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as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which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their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 to be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speciﬁed</a:t>
            </a:r>
            <a:r>
              <a:rPr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through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unit is applied to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>
              <a:lnSpc>
                <a:spcPts val="3000"/>
              </a:lnSpc>
              <a:spcAft>
                <a:spcPts val="600"/>
              </a:spcAft>
              <a:buFont typeface="Wingdings" panose="05000000000000000000" pitchFamily="2" charset="2"/>
              <a:buChar char="ü"/>
              <a:tabLst>
                <a:tab pos="354965" algn="l"/>
                <a:tab pos="355600" algn="l"/>
              </a:tabLst>
            </a:pP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just the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links feeding into this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318770" indent="-342900">
              <a:lnSpc>
                <a:spcPts val="2620"/>
              </a:lnSpc>
              <a:spcBef>
                <a:spcPts val="56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input 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ﬁnal</a:t>
            </a: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  <a:p>
            <a:pPr marL="812800" lvl="1" indent="-342900">
              <a:lnSpc>
                <a:spcPts val="2750"/>
              </a:lnSpc>
              <a:spcBef>
                <a:spcPts val="210"/>
              </a:spcBef>
              <a:spcAft>
                <a:spcPts val="600"/>
              </a:spcAft>
              <a:buFont typeface="Wingdings" panose="05000000000000000000" pitchFamily="2" charset="2"/>
              <a:buChar char="ü"/>
              <a:tabLst>
                <a:tab pos="75565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this is a </a:t>
            </a:r>
            <a:r>
              <a:rPr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function,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“threshold” of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likely </a:t>
            </a:r>
            <a:r>
              <a:rPr lang="en-US" smtClean="0"/>
              <a:t>we find h </a:t>
            </a:r>
            <a:r>
              <a:rPr lang="en-US" dirty="0" smtClean="0"/>
              <a:t>is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 smtClean="0"/>
              <a:t>Let </a:t>
            </a:r>
            <a:r>
              <a:rPr lang="en-US" dirty="0" smtClean="0">
                <a:solidFill>
                  <a:srgbClr val="3C58AD"/>
                </a:solidFill>
              </a:rPr>
              <a:t>p(z)</a:t>
            </a:r>
            <a:r>
              <a:rPr lang="en-US" dirty="0" smtClean="0"/>
              <a:t> be the </a:t>
            </a:r>
            <a:r>
              <a:rPr lang="en-US" dirty="0"/>
              <a:t>probability </a:t>
            </a:r>
            <a:r>
              <a:rPr lang="en-US" dirty="0" smtClean="0"/>
              <a:t>that, </a:t>
            </a:r>
            <a:r>
              <a:rPr lang="en-US" dirty="0"/>
              <a:t>in </a:t>
            </a:r>
            <a:r>
              <a:rPr lang="en-US" dirty="0" smtClean="0"/>
              <a:t>an example </a:t>
            </a:r>
            <a:r>
              <a:rPr lang="en-US" dirty="0"/>
              <a:t>drawn from </a:t>
            </a:r>
            <a:r>
              <a:rPr lang="en-US" dirty="0">
                <a:latin typeface="cmmi10"/>
                <a:cs typeface="cmmi10"/>
              </a:rPr>
              <a:t>D</a:t>
            </a:r>
            <a:r>
              <a:rPr lang="en-US" dirty="0">
                <a:cs typeface="cmmi10"/>
              </a:rPr>
              <a:t>, the feature z is </a:t>
            </a:r>
            <a:r>
              <a:rPr lang="en-US" dirty="0" smtClean="0">
                <a:cs typeface="cmmi10"/>
              </a:rPr>
              <a:t>absent but the example has a positive label</a:t>
            </a:r>
            <a:endParaRPr lang="en-US" dirty="0">
              <a:latin typeface="cmmi10"/>
              <a:cs typeface="cmmi10"/>
            </a:endParaRPr>
          </a:p>
          <a:p>
            <a:pPr marL="742950" lvl="2" indent="-342900"/>
            <a:endParaRPr lang="en-US" dirty="0" smtClean="0"/>
          </a:p>
          <a:p>
            <a:pPr marL="742950" lvl="2" indent="-342900"/>
            <a:endParaRPr lang="en-US" dirty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r>
              <a:rPr lang="en-US" dirty="0" smtClean="0"/>
              <a:t>We know that </a:t>
            </a:r>
            <a:endParaRPr lang="en-US" dirty="0"/>
          </a:p>
          <a:p>
            <a:pPr marL="742950" lvl="2" indent="-342900"/>
            <a:endParaRPr lang="en-US" dirty="0" smtClean="0">
              <a:solidFill>
                <a:srgbClr val="333333"/>
              </a:solidFill>
              <a:ea typeface="cmmi10"/>
              <a:cs typeface="cmmi10"/>
            </a:endParaRPr>
          </a:p>
          <a:p>
            <a:pPr marL="400050" lvl="2" indent="0">
              <a:buNone/>
            </a:pPr>
            <a:r>
              <a:rPr lang="en-US" dirty="0" smtClean="0">
                <a:solidFill>
                  <a:srgbClr val="333333"/>
                </a:solidFill>
                <a:ea typeface="cmmi10"/>
                <a:cs typeface="cmmi10"/>
              </a:rPr>
              <a:t>Via direct application of the </a:t>
            </a:r>
            <a:r>
              <a:rPr lang="en-US" dirty="0">
                <a:solidFill>
                  <a:srgbClr val="333333"/>
                </a:solidFill>
                <a:ea typeface="cmmi10"/>
                <a:cs typeface="cmmi10"/>
              </a:rPr>
              <a:t>union bound </a:t>
            </a:r>
          </a:p>
          <a:p>
            <a:pPr marL="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80</a:t>
            </a:fld>
            <a:endParaRPr lang="en-US"/>
          </a:p>
        </p:txBody>
      </p:sp>
      <p:pic>
        <p:nvPicPr>
          <p:cNvPr id="7" name="Picture 6" descr="Screen Region 2015-02-18 at 13.29.1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96" y="3979460"/>
            <a:ext cx="2331357" cy="74454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752886" y="2788175"/>
          <a:ext cx="2924876" cy="41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4" name="Equation" r:id="rId4" imgW="1524000" imgH="215900" progId="Equation.3">
                  <p:embed/>
                </p:oleObj>
              </mc:Choice>
              <mc:Fallback>
                <p:oleObj name="Equation" r:id="rId4" imgW="152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886" y="2788175"/>
                        <a:ext cx="2924876" cy="41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936756" y="3291519"/>
          <a:ext cx="3741006" cy="45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5" name="Equation" r:id="rId6" imgW="1752600" imgH="215900" progId="Equation.3">
                  <p:embed/>
                </p:oleObj>
              </mc:Choice>
              <mc:Fallback>
                <p:oleObj name="Equation" r:id="rId6" imgW="1752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756" y="3291519"/>
                        <a:ext cx="3741006" cy="453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5600700" y="3977773"/>
            <a:ext cx="3163037" cy="304800"/>
          </a:xfrm>
          <a:prstGeom prst="wedgeRectCallout">
            <a:avLst>
              <a:gd name="adj1" fmla="val -57270"/>
              <a:gd name="adj2" fmla="val 11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a loose bound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11430" y="4607570"/>
            <a:ext cx="2878144" cy="175432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66CC"/>
                </a:solidFill>
              </a:rPr>
              <a:t>Union bound</a:t>
            </a:r>
            <a:endParaRPr lang="en-US" dirty="0" smtClean="0"/>
          </a:p>
          <a:p>
            <a:r>
              <a:rPr lang="en-US" dirty="0" smtClean="0"/>
              <a:t>For a set of events, probability that at least one of them happens &lt;  the sum of the probabilities of the individual events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1"/>
                <a:ext cx="8498911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Call a literal </a:t>
                </a:r>
                <a:r>
                  <a:rPr lang="en-US" sz="2400" dirty="0" smtClean="0">
                    <a:latin typeface="cmmi10"/>
                    <a:cs typeface="cmmi10"/>
                  </a:rPr>
                  <a:t>z</a:t>
                </a:r>
                <a:r>
                  <a:rPr lang="en-US" sz="2400" dirty="0" smtClean="0"/>
                  <a:t> </a:t>
                </a:r>
                <a:r>
                  <a:rPr lang="en-US" sz="2400" i="1" dirty="0" smtClean="0">
                    <a:solidFill>
                      <a:srgbClr val="3C58AD"/>
                    </a:solidFill>
                  </a:rPr>
                  <a:t>bad</a:t>
                </a:r>
                <a:r>
                  <a:rPr lang="en-US" sz="2400" dirty="0" smtClean="0">
                    <a:solidFill>
                      <a:srgbClr val="3C58AD"/>
                    </a:solidFill>
                  </a:rPr>
                  <a:t> </a:t>
                </a:r>
                <a:r>
                  <a:rPr lang="en-US" sz="2400" dirty="0" smtClean="0"/>
                  <a:t>if</a:t>
                </a:r>
              </a:p>
              <a:p>
                <a:r>
                  <a:rPr lang="en-US" sz="2400" dirty="0" smtClean="0">
                    <a:solidFill>
                      <a:srgbClr val="333333"/>
                    </a:solidFill>
                  </a:rPr>
                  <a:t>Intuitively, a </a:t>
                </a:r>
                <a:r>
                  <a:rPr lang="en-US" sz="2400" dirty="0" smtClean="0">
                    <a:solidFill>
                      <a:srgbClr val="CC3333"/>
                    </a:solidFill>
                  </a:rPr>
                  <a:t>bad literal </a:t>
                </a:r>
                <a:r>
                  <a:rPr lang="en-US" sz="2400" dirty="0" smtClean="0">
                    <a:solidFill>
                      <a:srgbClr val="333333"/>
                    </a:solidFill>
                  </a:rPr>
                  <a:t>is one that has </a:t>
                </a:r>
                <a:r>
                  <a:rPr lang="en-US" sz="2400" dirty="0" smtClean="0">
                    <a:solidFill>
                      <a:srgbClr val="3C58AD"/>
                    </a:solidFill>
                  </a:rPr>
                  <a:t>a significant probability</a:t>
                </a:r>
                <a:r>
                  <a:rPr lang="en-US" sz="2400" dirty="0" smtClean="0">
                    <a:solidFill>
                      <a:srgbClr val="333333"/>
                    </a:solidFill>
                  </a:rPr>
                  <a:t> of not appearing with a positive example</a:t>
                </a:r>
              </a:p>
              <a:p>
                <a:pPr lvl="1"/>
                <a:r>
                  <a:rPr lang="en-US" sz="2000" dirty="0" smtClean="0">
                    <a:solidFill>
                      <a:srgbClr val="333333"/>
                    </a:solidFill>
                  </a:rPr>
                  <a:t>(</a:t>
                </a:r>
                <a:r>
                  <a:rPr lang="en-US" sz="2000" dirty="0">
                    <a:solidFill>
                      <a:srgbClr val="333333"/>
                    </a:solidFill>
                  </a:rPr>
                  <a:t>And, if it appears in all positive training examples, </a:t>
                </a:r>
                <a:r>
                  <a:rPr lang="en-US" sz="2000" dirty="0" smtClean="0">
                    <a:solidFill>
                      <a:srgbClr val="333333"/>
                    </a:solidFill>
                  </a:rPr>
                  <a:t>it can cause </a:t>
                </a:r>
                <a:r>
                  <a:rPr lang="en-US" sz="2000" dirty="0">
                    <a:solidFill>
                      <a:srgbClr val="333333"/>
                    </a:solidFill>
                  </a:rPr>
                  <a:t>errors</a:t>
                </a:r>
                <a:r>
                  <a:rPr lang="en-US" sz="2000" dirty="0" smtClean="0">
                    <a:solidFill>
                      <a:srgbClr val="333333"/>
                    </a:solidFill>
                  </a:rPr>
                  <a:t>)</a:t>
                </a:r>
              </a:p>
              <a:p>
                <a:pPr lvl="1"/>
                <a:endParaRPr lang="en-US" sz="2400" dirty="0" smtClean="0">
                  <a:solidFill>
                    <a:srgbClr val="333333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rgbClr val="3366CC"/>
                    </a:solidFill>
                  </a:rPr>
                  <a:t>If there are no bad literals, then </a:t>
                </a:r>
                <a:r>
                  <a:rPr lang="en-US" sz="2400" dirty="0" err="1" smtClean="0">
                    <a:solidFill>
                      <a:srgbClr val="3366CC"/>
                    </a:solidFill>
                  </a:rPr>
                  <a:t>err</a:t>
                </a:r>
                <a:r>
                  <a:rPr lang="en-US" sz="2400" baseline="-25000" dirty="0" err="1" smtClean="0">
                    <a:solidFill>
                      <a:srgbClr val="3366CC"/>
                    </a:solidFill>
                    <a:latin typeface="cmmi10"/>
                    <a:cs typeface="cmmi10"/>
                  </a:rPr>
                  <a:t>D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(h)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66CC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3366CC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endParaRPr lang="en-US" sz="2400" dirty="0" smtClean="0">
                  <a:solidFill>
                    <a:srgbClr val="3366CC"/>
                  </a:solidFill>
                  <a:latin typeface="cmmi10"/>
                  <a:ea typeface="cmmi10"/>
                  <a:cs typeface="cmmi10"/>
                </a:endParaRPr>
              </a:p>
              <a:p>
                <a:pPr lvl="1"/>
                <a:r>
                  <a:rPr lang="en-US" sz="2000" dirty="0" smtClean="0">
                    <a:solidFill>
                      <a:srgbClr val="333333"/>
                    </a:solidFill>
                    <a:ea typeface="cmmi10"/>
                    <a:cs typeface="cmmi10"/>
                  </a:rPr>
                  <a:t>Because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333333"/>
                        </a:solidFill>
                        <a:latin typeface="Cambria Math" charset="0"/>
                        <a:ea typeface="cmmi10"/>
                        <a:cs typeface="cmmi1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latin typeface="Cambria Math" charset="0"/>
                            <a:ea typeface="cmmi10"/>
                            <a:cs typeface="cmmi1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latin typeface="Cambria Math" charset="0"/>
                            <a:ea typeface="cmmi10"/>
                            <a:cs typeface="cmmi1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solidFill>
                          <a:srgbClr val="333333"/>
                        </a:solidFill>
                        <a:latin typeface="Cambria Math" charset="0"/>
                        <a:ea typeface="cmmi10"/>
                        <a:cs typeface="cmmi10"/>
                      </a:rPr>
                      <m:t>≤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333333"/>
                            </a:solidFill>
                            <a:latin typeface="Cambria Math" charset="0"/>
                            <a:ea typeface="cmmi10"/>
                            <a:cs typeface="cmmi1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latin typeface="Cambria Math" charset="0"/>
                            <a:ea typeface="cmmi10"/>
                            <a:cs typeface="cmmi10"/>
                          </a:rPr>
                          <m:t>𝜖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333333"/>
                            </a:solidFill>
                            <a:latin typeface="Cambria Math" charset="0"/>
                            <a:ea typeface="cmmi10"/>
                            <a:cs typeface="cmmi1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rgbClr val="333333"/>
                    </a:solidFill>
                    <a:ea typeface="cmmi10"/>
                    <a:cs typeface="cmmi10"/>
                  </a:rPr>
                  <a:t> and </a:t>
                </a:r>
                <a:endParaRPr lang="en-US" sz="2000" dirty="0">
                  <a:solidFill>
                    <a:srgbClr val="333333"/>
                  </a:solidFill>
                  <a:ea typeface="cmmi10"/>
                  <a:cs typeface="cmmi10"/>
                </a:endParaRPr>
              </a:p>
              <a:p>
                <a:pPr lvl="1"/>
                <a:endParaRPr lang="en-US" sz="2000" dirty="0">
                  <a:solidFill>
                    <a:srgbClr val="333333"/>
                  </a:solidFill>
                  <a:ea typeface="cmmi10"/>
                  <a:cs typeface="cmmi1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1"/>
                <a:ext cx="8498911" cy="4525963"/>
              </a:xfrm>
              <a:blipFill rotWithShape="0">
                <a:blip r:embed="rId2"/>
                <a:stretch>
                  <a:fillRect l="-1076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0" y="1230869"/>
            <a:ext cx="190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dimensionality</a:t>
            </a:r>
            <a:endParaRPr lang="en-US" dirty="0"/>
          </a:p>
        </p:txBody>
      </p:sp>
      <p:pic>
        <p:nvPicPr>
          <p:cNvPr id="6" name="Picture 5" descr="Screen Region 2015-02-18 at 13.29.1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71" y="3474283"/>
            <a:ext cx="2331357" cy="744545"/>
          </a:xfrm>
          <a:prstGeom prst="rect">
            <a:avLst/>
          </a:prstGeom>
        </p:spPr>
      </p:pic>
      <p:pic>
        <p:nvPicPr>
          <p:cNvPr id="7" name="Picture 6" descr="Screen Region 2015-02-18 at 13.50.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42" y="1600201"/>
            <a:ext cx="995053" cy="508001"/>
          </a:xfrm>
          <a:prstGeom prst="rect">
            <a:avLst/>
          </a:prstGeom>
        </p:spPr>
      </p:pic>
      <p:pic>
        <p:nvPicPr>
          <p:cNvPr id="11" name="Picture 10" descr="Screen Region 2015-02-18 at 13.29.1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247" y="4656640"/>
            <a:ext cx="2146753" cy="68559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98911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Call a literal </a:t>
            </a:r>
            <a:r>
              <a:rPr lang="en-US" sz="2400" dirty="0" smtClean="0">
                <a:latin typeface="cmmi10"/>
                <a:cs typeface="cmmi10"/>
              </a:rPr>
              <a:t>z</a:t>
            </a: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rgbClr val="3C58AD"/>
                </a:solidFill>
              </a:rPr>
              <a:t>bad</a:t>
            </a:r>
            <a:r>
              <a:rPr lang="en-US" sz="2400" dirty="0" smtClean="0">
                <a:solidFill>
                  <a:srgbClr val="3C58AD"/>
                </a:solidFill>
              </a:rPr>
              <a:t> </a:t>
            </a:r>
            <a:r>
              <a:rPr lang="en-US" sz="2400" dirty="0" smtClean="0"/>
              <a:t>if</a:t>
            </a:r>
          </a:p>
          <a:p>
            <a:r>
              <a:rPr lang="en-US" sz="2400" dirty="0" smtClean="0">
                <a:solidFill>
                  <a:srgbClr val="333333"/>
                </a:solidFill>
              </a:rPr>
              <a:t>Intuitively, a </a:t>
            </a:r>
            <a:r>
              <a:rPr lang="en-US" sz="2400" dirty="0" smtClean="0">
                <a:solidFill>
                  <a:srgbClr val="CC3333"/>
                </a:solidFill>
              </a:rPr>
              <a:t>bad literal </a:t>
            </a:r>
            <a:r>
              <a:rPr lang="en-US" sz="2400" dirty="0" smtClean="0">
                <a:solidFill>
                  <a:srgbClr val="333333"/>
                </a:solidFill>
              </a:rPr>
              <a:t>is one that has </a:t>
            </a:r>
            <a:r>
              <a:rPr lang="en-US" sz="2400" dirty="0" smtClean="0">
                <a:solidFill>
                  <a:srgbClr val="3C58AD"/>
                </a:solidFill>
              </a:rPr>
              <a:t>a significant probability</a:t>
            </a:r>
            <a:r>
              <a:rPr lang="en-US" sz="2400" dirty="0" smtClean="0">
                <a:solidFill>
                  <a:srgbClr val="333333"/>
                </a:solidFill>
              </a:rPr>
              <a:t> of not appearing with a positive example</a:t>
            </a:r>
          </a:p>
          <a:p>
            <a:pPr lvl="1"/>
            <a:r>
              <a:rPr lang="en-US" sz="2000" dirty="0" smtClean="0">
                <a:solidFill>
                  <a:srgbClr val="333333"/>
                </a:solidFill>
              </a:rPr>
              <a:t>(</a:t>
            </a:r>
            <a:r>
              <a:rPr lang="en-US" sz="2000" dirty="0">
                <a:solidFill>
                  <a:srgbClr val="333333"/>
                </a:solidFill>
              </a:rPr>
              <a:t>And, if it appears in all positive training examples, </a:t>
            </a:r>
            <a:r>
              <a:rPr lang="en-US" sz="2000" dirty="0" smtClean="0">
                <a:solidFill>
                  <a:srgbClr val="333333"/>
                </a:solidFill>
              </a:rPr>
              <a:t>it can cause </a:t>
            </a:r>
            <a:r>
              <a:rPr lang="en-US" sz="2000" dirty="0">
                <a:solidFill>
                  <a:srgbClr val="333333"/>
                </a:solidFill>
              </a:rPr>
              <a:t>errors</a:t>
            </a:r>
            <a:r>
              <a:rPr lang="en-US" sz="2000" dirty="0" smtClean="0">
                <a:solidFill>
                  <a:srgbClr val="333333"/>
                </a:solidFill>
              </a:rPr>
              <a:t>)</a:t>
            </a:r>
          </a:p>
          <a:p>
            <a:pPr lvl="1"/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C58AD"/>
                </a:solidFill>
              </a:rPr>
              <a:t>What if there are bad literals?</a:t>
            </a:r>
          </a:p>
          <a:p>
            <a:pPr lvl="1"/>
            <a:endParaRPr lang="en-US" sz="2000" dirty="0">
              <a:solidFill>
                <a:srgbClr val="333333"/>
              </a:solidFill>
              <a:ea typeface="cmmi10"/>
              <a:cs typeface="cmmi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0" y="1230869"/>
            <a:ext cx="190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dimensionality</a:t>
            </a:r>
            <a:endParaRPr lang="en-US" dirty="0"/>
          </a:p>
        </p:txBody>
      </p:sp>
      <p:pic>
        <p:nvPicPr>
          <p:cNvPr id="6" name="Picture 5" descr="Screen Region 2015-02-18 at 13.29.1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71" y="3474283"/>
            <a:ext cx="2331357" cy="744545"/>
          </a:xfrm>
          <a:prstGeom prst="rect">
            <a:avLst/>
          </a:prstGeom>
        </p:spPr>
      </p:pic>
      <p:pic>
        <p:nvPicPr>
          <p:cNvPr id="7" name="Picture 6" descr="Screen Region 2015-02-18 at 13.50.0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42" y="1600201"/>
            <a:ext cx="995053" cy="5080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49" y="4824046"/>
            <a:ext cx="77438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Let z be a bad literal</a:t>
            </a:r>
          </a:p>
          <a:p>
            <a:pPr lvl="1"/>
            <a:r>
              <a:rPr lang="en-US" sz="2000" dirty="0">
                <a:solidFill>
                  <a:srgbClr val="333333"/>
                </a:solidFill>
              </a:rPr>
              <a:t>What is the probability that it will not be eliminated by one training example?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00561" y="5574070"/>
            <a:ext cx="3646715" cy="870857"/>
            <a:chOff x="4500561" y="5574070"/>
            <a:chExt cx="3646715" cy="870857"/>
          </a:xfrm>
        </p:grpSpPr>
        <p:grpSp>
          <p:nvGrpSpPr>
            <p:cNvPr id="14" name="Group 13"/>
            <p:cNvGrpSpPr/>
            <p:nvPr/>
          </p:nvGrpSpPr>
          <p:grpSpPr>
            <a:xfrm>
              <a:off x="4648451" y="5574070"/>
              <a:ext cx="3498825" cy="838319"/>
              <a:chOff x="4648451" y="5574070"/>
              <a:chExt cx="3498825" cy="83831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909085" y="5943402"/>
                <a:ext cx="298030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175" lvl="1"/>
                <a:r>
                  <a:rPr lang="en-US" sz="2200" dirty="0"/>
                  <a:t>&lt;(</a:t>
                </a:r>
                <a:r>
                  <a:rPr lang="en-US" sz="2200" i="1" dirty="0">
                    <a:solidFill>
                      <a:srgbClr val="3366CC"/>
                    </a:solidFill>
                  </a:rPr>
                  <a:t>1</a:t>
                </a:r>
                <a:r>
                  <a:rPr lang="en-US" sz="2200" dirty="0"/>
                  <a:t>,</a:t>
                </a:r>
                <a:r>
                  <a:rPr lang="en-US" sz="2200" i="1" dirty="0">
                    <a:solidFill>
                      <a:srgbClr val="3366CC"/>
                    </a:solidFill>
                  </a:rPr>
                  <a:t>1</a:t>
                </a:r>
                <a:r>
                  <a:rPr lang="en-US" sz="2200" dirty="0"/>
                  <a:t>,</a:t>
                </a:r>
                <a:r>
                  <a:rPr lang="en-US" sz="2200" i="1" dirty="0">
                    <a:solidFill>
                      <a:srgbClr val="3366CC"/>
                    </a:solidFill>
                  </a:rPr>
                  <a:t>1</a:t>
                </a:r>
                <a:r>
                  <a:rPr lang="en-US" sz="2200" dirty="0"/>
                  <a:t>,</a:t>
                </a:r>
                <a:r>
                  <a:rPr lang="en-US" sz="2200" i="1" dirty="0">
                    <a:solidFill>
                      <a:srgbClr val="3366CC"/>
                    </a:solidFill>
                  </a:rPr>
                  <a:t>1</a:t>
                </a:r>
                <a:r>
                  <a:rPr lang="en-US" sz="2200" dirty="0"/>
                  <a:t>,</a:t>
                </a:r>
                <a:r>
                  <a:rPr lang="en-US" sz="2200" i="1" dirty="0">
                    <a:solidFill>
                      <a:srgbClr val="3366CC"/>
                    </a:solidFill>
                  </a:rPr>
                  <a:t>1</a:t>
                </a:r>
                <a:r>
                  <a:rPr lang="en-US" sz="2200" dirty="0"/>
                  <a:t>,0,...0,1,</a:t>
                </a:r>
                <a:r>
                  <a:rPr lang="en-US" sz="2200" i="1" dirty="0">
                    <a:solidFill>
                      <a:srgbClr val="3366CC"/>
                    </a:solidFill>
                  </a:rPr>
                  <a:t>1</a:t>
                </a:r>
                <a:r>
                  <a:rPr lang="en-US" sz="2200" dirty="0"/>
                  <a:t>), 1&gt;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156451" y="5981502"/>
                <a:ext cx="244928" cy="430887"/>
              </a:xfrm>
              <a:prstGeom prst="rect">
                <a:avLst/>
              </a:prstGeom>
              <a:solidFill>
                <a:schemeClr val="accent2">
                  <a:alpha val="23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648451" y="5574070"/>
                <a:ext cx="3498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There was one example of this kind</a:t>
                </a:r>
                <a:endParaRPr lang="en-US" dirty="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4500561" y="5574070"/>
              <a:ext cx="3646715" cy="870857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we know so far:</a:t>
            </a:r>
          </a:p>
          <a:p>
            <a:pPr marL="0" indent="0">
              <a:buNone/>
            </a:pPr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333333"/>
                </a:solidFill>
              </a:rPr>
              <a:t>But say we have m training examples. Then</a:t>
            </a:r>
          </a:p>
          <a:p>
            <a:pPr marL="0" indent="0">
              <a:buNone/>
            </a:pPr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333333"/>
                </a:solidFill>
              </a:rPr>
              <a:t>There are at most n bad literals. So</a:t>
            </a:r>
          </a:p>
          <a:p>
            <a:pPr marL="0" indent="0">
              <a:buNone/>
            </a:pPr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0" y="1230869"/>
            <a:ext cx="190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dimensionality</a:t>
            </a:r>
            <a:endParaRPr lang="en-US" dirty="0"/>
          </a:p>
        </p:txBody>
      </p:sp>
      <p:pic>
        <p:nvPicPr>
          <p:cNvPr id="7" name="Picture 6" descr="Screen Region 2015-02-18 at 13.55.4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79" y="1994460"/>
            <a:ext cx="7456714" cy="889754"/>
          </a:xfrm>
          <a:prstGeom prst="rect">
            <a:avLst/>
          </a:prstGeom>
        </p:spPr>
      </p:pic>
      <p:pic>
        <p:nvPicPr>
          <p:cNvPr id="8" name="Picture 7" descr="Screen Region 2015-02-18 at 13.56.55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1" y="3619966"/>
            <a:ext cx="7057571" cy="970178"/>
          </a:xfrm>
          <a:prstGeom prst="rect">
            <a:avLst/>
          </a:prstGeom>
        </p:spPr>
      </p:pic>
      <p:pic>
        <p:nvPicPr>
          <p:cNvPr id="10" name="Picture 9" descr="Screen Region 2015-02-18 at 14.00.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5002361"/>
            <a:ext cx="7719786" cy="9245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083" y="2884214"/>
            <a:ext cx="8461717" cy="32419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we know so far:</a:t>
            </a:r>
          </a:p>
          <a:p>
            <a:pPr marL="0" indent="0">
              <a:buNone/>
            </a:pPr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333333"/>
                </a:solidFill>
              </a:rPr>
              <a:t>But say we have m training examples. Then</a:t>
            </a:r>
          </a:p>
          <a:p>
            <a:pPr marL="0" indent="0">
              <a:buNone/>
            </a:pPr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333333"/>
                </a:solidFill>
              </a:rPr>
              <a:t>There are at most n bad literals. So</a:t>
            </a:r>
          </a:p>
          <a:p>
            <a:pPr marL="0" indent="0">
              <a:buNone/>
            </a:pPr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0" y="1230869"/>
            <a:ext cx="190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dimensionality</a:t>
            </a:r>
            <a:endParaRPr lang="en-US" dirty="0"/>
          </a:p>
        </p:txBody>
      </p:sp>
      <p:pic>
        <p:nvPicPr>
          <p:cNvPr id="7" name="Picture 6" descr="Screen Region 2015-02-18 at 13.55.4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79" y="1994460"/>
            <a:ext cx="7456714" cy="889754"/>
          </a:xfrm>
          <a:prstGeom prst="rect">
            <a:avLst/>
          </a:prstGeom>
        </p:spPr>
      </p:pic>
      <p:pic>
        <p:nvPicPr>
          <p:cNvPr id="8" name="Picture 7" descr="Screen Region 2015-02-18 at 13.56.55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1" y="3619966"/>
            <a:ext cx="7057571" cy="970178"/>
          </a:xfrm>
          <a:prstGeom prst="rect">
            <a:avLst/>
          </a:prstGeom>
        </p:spPr>
      </p:pic>
      <p:pic>
        <p:nvPicPr>
          <p:cNvPr id="10" name="Picture 9" descr="Screen Region 2015-02-18 at 14.00.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5002361"/>
            <a:ext cx="7719786" cy="9245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083" y="4590144"/>
            <a:ext cx="8461717" cy="15360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we know so far:</a:t>
            </a:r>
          </a:p>
          <a:p>
            <a:pPr marL="0" indent="0">
              <a:buNone/>
            </a:pPr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333333"/>
                </a:solidFill>
              </a:rPr>
              <a:t>But say we have m training examples. Then</a:t>
            </a:r>
          </a:p>
          <a:p>
            <a:pPr marL="0" indent="0">
              <a:buNone/>
            </a:pPr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333333"/>
                </a:solidFill>
              </a:rPr>
              <a:t>There are at most n bad literals. So</a:t>
            </a:r>
          </a:p>
          <a:p>
            <a:pPr marL="0" indent="0">
              <a:buNone/>
            </a:pPr>
            <a:endParaRPr lang="en-US" sz="24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0" y="1230869"/>
            <a:ext cx="190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dimensionality</a:t>
            </a:r>
            <a:endParaRPr lang="en-US" dirty="0"/>
          </a:p>
        </p:txBody>
      </p:sp>
      <p:pic>
        <p:nvPicPr>
          <p:cNvPr id="7" name="Picture 6" descr="Screen Region 2015-02-18 at 13.55.41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79" y="1994460"/>
            <a:ext cx="7456714" cy="889754"/>
          </a:xfrm>
          <a:prstGeom prst="rect">
            <a:avLst/>
          </a:prstGeom>
        </p:spPr>
      </p:pic>
      <p:pic>
        <p:nvPicPr>
          <p:cNvPr id="8" name="Picture 7" descr="Screen Region 2015-02-18 at 13.56.55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1" y="3619966"/>
            <a:ext cx="7057571" cy="970178"/>
          </a:xfrm>
          <a:prstGeom prst="rect">
            <a:avLst/>
          </a:prstGeom>
        </p:spPr>
      </p:pic>
      <p:pic>
        <p:nvPicPr>
          <p:cNvPr id="10" name="Picture 9" descr="Screen Region 2015-02-18 at 14.00.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5002361"/>
            <a:ext cx="7719786" cy="92456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3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We want this probability to be small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Why? So that we can choose enough training examples so that the probability that any z survives all of them is less than some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𝛿</m:t>
                    </m:r>
                  </m:oMath>
                </a14:m>
                <a:endParaRPr lang="en-US" sz="2000" dirty="0" smtClean="0">
                  <a:latin typeface="cmmi10"/>
                  <a:ea typeface="cmmi10"/>
                  <a:cs typeface="cmmi10"/>
                </a:endParaRPr>
              </a:p>
              <a:p>
                <a:pPr marL="0" indent="0">
                  <a:buNone/>
                </a:pPr>
                <a:endParaRPr lang="en-US" sz="2000" dirty="0">
                  <a:latin typeface="cmmi10"/>
                  <a:ea typeface="cmmi10"/>
                  <a:cs typeface="cmmi10"/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>That is, we want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We know that 1 – </a:t>
                </a:r>
                <a:r>
                  <a:rPr lang="en-US" sz="2000" dirty="0" smtClean="0">
                    <a:latin typeface="cmmi10"/>
                    <a:cs typeface="cmmi10"/>
                  </a:rPr>
                  <a:t>x</a:t>
                </a:r>
                <a:r>
                  <a:rPr lang="en-US" sz="2000" dirty="0" smtClean="0"/>
                  <a:t> &lt; </a:t>
                </a:r>
                <a:r>
                  <a:rPr lang="en-US" sz="2000" dirty="0" smtClean="0">
                    <a:latin typeface="cmmi10"/>
                    <a:cs typeface="cmmi10"/>
                  </a:rPr>
                  <a:t>e</a:t>
                </a:r>
                <a:r>
                  <a:rPr lang="en-US" sz="2000" baseline="30000" dirty="0" smtClean="0">
                    <a:cs typeface="cmmi10"/>
                  </a:rPr>
                  <a:t>-</a:t>
                </a:r>
                <a:r>
                  <a:rPr lang="en-US" sz="2000" baseline="30000" dirty="0" smtClean="0">
                    <a:latin typeface="cmmi10"/>
                    <a:cs typeface="cmmi10"/>
                  </a:rPr>
                  <a:t>x</a:t>
                </a:r>
                <a:r>
                  <a:rPr lang="en-US" sz="2000" dirty="0" smtClean="0"/>
                  <a:t>. So it is sufficient to require</a:t>
                </a:r>
              </a:p>
              <a:p>
                <a:pPr marL="0" indent="0">
                  <a:buNone/>
                </a:pPr>
                <a:endParaRPr lang="en-US" sz="2000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 descr="Screen Region 2015-02-18 at 14.00.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2" y="985719"/>
            <a:ext cx="6200322" cy="742585"/>
          </a:xfrm>
          <a:prstGeom prst="rect">
            <a:avLst/>
          </a:prstGeom>
        </p:spPr>
      </p:pic>
      <p:pic>
        <p:nvPicPr>
          <p:cNvPr id="6" name="Picture 5" descr="Screen Region 2015-02-18 at 14.02.01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42" y="3482039"/>
            <a:ext cx="2169313" cy="890390"/>
          </a:xfrm>
          <a:prstGeom prst="rect">
            <a:avLst/>
          </a:prstGeom>
        </p:spPr>
      </p:pic>
      <p:pic>
        <p:nvPicPr>
          <p:cNvPr id="7" name="Picture 6" descr="Screen Region 2015-02-18 at 14.06.02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577" y="4318003"/>
            <a:ext cx="1569736" cy="6531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5083" y="3482039"/>
            <a:ext cx="8461717" cy="26441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We want this probability to be small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Why? So that we can choose enough training examples so that the probability that any z survives all of them is less than some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𝛿</m:t>
                    </m:r>
                  </m:oMath>
                </a14:m>
                <a:endParaRPr lang="en-US" sz="2000" dirty="0" smtClean="0">
                  <a:latin typeface="cmmi10"/>
                  <a:ea typeface="cmmi10"/>
                  <a:cs typeface="cmmi10"/>
                </a:endParaRPr>
              </a:p>
              <a:p>
                <a:pPr marL="0" indent="0">
                  <a:buNone/>
                </a:pPr>
                <a:endParaRPr lang="en-US" sz="2000" dirty="0">
                  <a:latin typeface="cmmi10"/>
                  <a:ea typeface="cmmi10"/>
                  <a:cs typeface="cmmi10"/>
                </a:endParaRPr>
              </a:p>
              <a:p>
                <a:pPr marL="0" indent="0">
                  <a:buNone/>
                </a:pPr>
                <a:r>
                  <a:rPr lang="en-US" sz="2000" dirty="0" smtClean="0"/>
                  <a:t>That is, we want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We know that 1 – </a:t>
                </a:r>
                <a:r>
                  <a:rPr lang="en-US" sz="2000" dirty="0" smtClean="0">
                    <a:latin typeface="cmmi10"/>
                    <a:cs typeface="cmmi10"/>
                  </a:rPr>
                  <a:t>x</a:t>
                </a:r>
                <a:r>
                  <a:rPr lang="en-US" sz="2000" dirty="0" smtClean="0"/>
                  <a:t> &lt; </a:t>
                </a:r>
                <a:r>
                  <a:rPr lang="en-US" sz="2000" dirty="0" smtClean="0">
                    <a:latin typeface="cmmi10"/>
                    <a:cs typeface="cmmi10"/>
                  </a:rPr>
                  <a:t>e</a:t>
                </a:r>
                <a:r>
                  <a:rPr lang="en-US" sz="2000" baseline="30000" dirty="0" smtClean="0">
                    <a:cs typeface="cmmi10"/>
                  </a:rPr>
                  <a:t>-</a:t>
                </a:r>
                <a:r>
                  <a:rPr lang="en-US" sz="2000" baseline="30000" dirty="0" smtClean="0">
                    <a:latin typeface="cmmi10"/>
                    <a:cs typeface="cmmi10"/>
                  </a:rPr>
                  <a:t>x</a:t>
                </a:r>
                <a:r>
                  <a:rPr lang="en-US" sz="2000" dirty="0" smtClean="0"/>
                  <a:t>. So it is sufficient to require</a:t>
                </a:r>
              </a:p>
              <a:p>
                <a:pPr marL="0" indent="0">
                  <a:buNone/>
                </a:pPr>
                <a:endParaRPr lang="en-US" sz="2000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Screen Region 2015-02-18 at 14.00.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7" y="1228908"/>
            <a:ext cx="6200322" cy="742585"/>
          </a:xfrm>
          <a:prstGeom prst="rect">
            <a:avLst/>
          </a:prstGeom>
        </p:spPr>
      </p:pic>
      <p:pic>
        <p:nvPicPr>
          <p:cNvPr id="6" name="Picture 5" descr="Screen Region 2015-02-18 at 14.02.01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11" y="3970985"/>
            <a:ext cx="2169313" cy="890390"/>
          </a:xfrm>
          <a:prstGeom prst="rect">
            <a:avLst/>
          </a:prstGeom>
        </p:spPr>
      </p:pic>
      <p:pic>
        <p:nvPicPr>
          <p:cNvPr id="7" name="Picture 6" descr="Screen Region 2015-02-18 at 14.06.02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88" y="5850392"/>
            <a:ext cx="1569736" cy="653142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We want this probability to be small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Why? So that we can choose enough training examples so that the probability that any z survives all of them is less than some </a:t>
            </a:r>
            <a:r>
              <a:rPr lang="en-US" sz="2000" dirty="0" smtClean="0">
                <a:latin typeface="cmmi10"/>
                <a:ea typeface="cmmi10"/>
                <a:cs typeface="cmmi10"/>
              </a:rPr>
              <a:t>±</a:t>
            </a:r>
          </a:p>
          <a:p>
            <a:pPr marL="0" indent="0">
              <a:buNone/>
            </a:pPr>
            <a:endParaRPr lang="en-US" sz="2000" dirty="0">
              <a:latin typeface="cmmi10"/>
              <a:ea typeface="cmmi10"/>
              <a:cs typeface="cmmi10"/>
            </a:endParaRPr>
          </a:p>
          <a:p>
            <a:pPr marL="0" indent="0">
              <a:buNone/>
            </a:pPr>
            <a:r>
              <a:rPr lang="en-US" sz="2000" dirty="0" smtClean="0"/>
              <a:t>That is, we want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We know that 1 – </a:t>
            </a:r>
            <a:r>
              <a:rPr lang="en-US" sz="2000" dirty="0" smtClean="0">
                <a:latin typeface="cmmi10"/>
                <a:cs typeface="cmmi10"/>
              </a:rPr>
              <a:t>x</a:t>
            </a:r>
            <a:r>
              <a:rPr lang="en-US" sz="2000" dirty="0" smtClean="0"/>
              <a:t> &lt; </a:t>
            </a:r>
            <a:r>
              <a:rPr lang="en-US" sz="2000" dirty="0" smtClean="0">
                <a:latin typeface="cmmi10"/>
                <a:cs typeface="cmmi10"/>
              </a:rPr>
              <a:t>e</a:t>
            </a:r>
            <a:r>
              <a:rPr lang="en-US" sz="2000" baseline="30000" dirty="0" smtClean="0">
                <a:cs typeface="cmmi10"/>
              </a:rPr>
              <a:t>-</a:t>
            </a:r>
            <a:r>
              <a:rPr lang="en-US" sz="2000" baseline="30000" dirty="0" smtClean="0">
                <a:latin typeface="cmmi10"/>
                <a:cs typeface="cmmi10"/>
              </a:rPr>
              <a:t>x</a:t>
            </a:r>
            <a:r>
              <a:rPr lang="en-US" sz="2000" dirty="0" smtClean="0"/>
              <a:t>. So it is sufficient to require</a:t>
            </a:r>
          </a:p>
          <a:p>
            <a:pPr marL="0" indent="0">
              <a:buNone/>
            </a:pPr>
            <a:endParaRPr lang="en-US" sz="2000" baseline="30000" dirty="0"/>
          </a:p>
          <a:p>
            <a:pPr marL="0" indent="0">
              <a:buNone/>
            </a:pPr>
            <a:r>
              <a:rPr lang="en-US" sz="2000" dirty="0" smtClean="0"/>
              <a:t>Or equivalently,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 descr="Screen Region 2015-02-18 at 14.00.01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7" y="1228908"/>
            <a:ext cx="6200322" cy="742585"/>
          </a:xfrm>
          <a:prstGeom prst="rect">
            <a:avLst/>
          </a:prstGeom>
        </p:spPr>
      </p:pic>
      <p:pic>
        <p:nvPicPr>
          <p:cNvPr id="6" name="Picture 5" descr="Screen Region 2015-02-18 at 14.02.0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42" y="3482039"/>
            <a:ext cx="2169313" cy="890390"/>
          </a:xfrm>
          <a:prstGeom prst="rect">
            <a:avLst/>
          </a:prstGeom>
        </p:spPr>
      </p:pic>
      <p:pic>
        <p:nvPicPr>
          <p:cNvPr id="7" name="Picture 6" descr="Screen Region 2015-02-18 at 14.06.02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27" y="4489453"/>
            <a:ext cx="1569736" cy="653142"/>
          </a:xfrm>
          <a:prstGeom prst="rect">
            <a:avLst/>
          </a:prstGeom>
        </p:spPr>
      </p:pic>
      <p:pic>
        <p:nvPicPr>
          <p:cNvPr id="8" name="Picture 7" descr="Screen Region 2015-02-18 at 14.12.56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21" y="5402659"/>
            <a:ext cx="3220357" cy="863998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Conjunctions: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 smtClean="0">
                    <a:solidFill>
                      <a:srgbClr val="3C58AD"/>
                    </a:solidFill>
                  </a:rPr>
                  <a:t>Theorem</a:t>
                </a:r>
                <a:r>
                  <a:rPr lang="en-US" sz="2600" dirty="0"/>
                  <a:t>:</a:t>
                </a:r>
                <a:r>
                  <a:rPr lang="en-US" sz="2600" dirty="0" smtClean="0"/>
                  <a:t> Suppose we are learning a conjunctive concept with n dimensional Boolean features using m training examples. If 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then, with probability &gt; 1 -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, the error of the learned hypothesis </a:t>
                </a:r>
                <a:r>
                  <a:rPr lang="en-US" sz="2600" dirty="0" err="1" smtClean="0">
                    <a:ea typeface="cmmi10"/>
                    <a:cs typeface="cmmi10"/>
                  </a:rPr>
                  <a:t>err</a:t>
                </a:r>
                <a:r>
                  <a:rPr lang="en-US" sz="2600" baseline="-25000" dirty="0" err="1" smtClean="0">
                    <a:ea typeface="cmmi10"/>
                    <a:cs typeface="cmmi10"/>
                  </a:rPr>
                  <a:t>D</a:t>
                </a:r>
                <a:r>
                  <a:rPr lang="en-US" sz="2600" dirty="0" smtClean="0">
                    <a:ea typeface="cmmi10"/>
                    <a:cs typeface="cmmi10"/>
                  </a:rPr>
                  <a:t>(h) will be less than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  <a:ea typeface="cmmi10"/>
                        <a:cs typeface="cmmi10"/>
                      </a:rPr>
                      <m:t>𝜖</m:t>
                    </m:r>
                  </m:oMath>
                </a14:m>
                <a:r>
                  <a:rPr lang="en-US" sz="2600" dirty="0" smtClean="0">
                    <a:ea typeface="cmmi10"/>
                    <a:cs typeface="cmmi10"/>
                  </a:rPr>
                  <a:t>.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994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 descr="Screen Region 2015-02-18 at 14.12.56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14" y="2705180"/>
            <a:ext cx="3504286" cy="94017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66441"/>
            <a:ext cx="30994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T. Finin, M. desJardins, L Getoor, R.</a:t>
            </a:r>
            <a:r>
              <a:rPr sz="105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0363" y="205854"/>
            <a:ext cx="570865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676650" algn="l"/>
              </a:tabLst>
            </a:pP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eed-</a:t>
            </a: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orward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143215"/>
            <a:ext cx="8066405" cy="45653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are set by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exterior function 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(think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as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which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their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 to be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speciﬁed</a:t>
            </a:r>
            <a:r>
              <a:rPr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through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network,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unit is applied to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 </a:t>
            </a: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5080" lvl="1" indent="-342900">
              <a:lnSpc>
                <a:spcPts val="3000"/>
              </a:lnSpc>
              <a:spcAft>
                <a:spcPts val="600"/>
              </a:spcAft>
              <a:buFont typeface="Wingdings" panose="05000000000000000000" pitchFamily="2" charset="2"/>
              <a:buChar char="ü"/>
              <a:tabLst>
                <a:tab pos="354965" algn="l"/>
                <a:tab pos="355600" algn="l"/>
              </a:tabLst>
            </a:pP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Usually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just the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links feeding into this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318770" indent="-342900">
              <a:lnSpc>
                <a:spcPts val="2620"/>
              </a:lnSpc>
              <a:spcBef>
                <a:spcPts val="56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sz="2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input 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ﬁnal</a:t>
            </a: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  <a:p>
            <a:pPr marL="812800" lvl="1" indent="-342900">
              <a:lnSpc>
                <a:spcPts val="2750"/>
              </a:lnSpc>
              <a:spcBef>
                <a:spcPts val="210"/>
              </a:spcBef>
              <a:spcAft>
                <a:spcPts val="600"/>
              </a:spcAft>
              <a:buFont typeface="Wingdings" panose="05000000000000000000" pitchFamily="2" charset="2"/>
              <a:buChar char="ü"/>
              <a:tabLst>
                <a:tab pos="75565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this is a </a:t>
            </a:r>
            <a:r>
              <a:rPr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function,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“threshold” of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75" y="418213"/>
            <a:ext cx="7915275" cy="673260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Probably Approximately Correct (PAC)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cs typeface="cmmi10"/>
              </a:rPr>
              <a:t>Analyze a simple algorithm for learning conjunctions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cs typeface="cmmi1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3C58AD"/>
                </a:solidFill>
                <a:cs typeface="cmmi10"/>
              </a:rPr>
              <a:t>Define the PAC model of learning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cs typeface="cmmi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90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7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Formulating the theory of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3825" y="1600201"/>
                <a:ext cx="9020175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In the general case, we have </a:t>
                </a:r>
              </a:p>
              <a:p>
                <a:pPr lvl="1"/>
                <a:r>
                  <a:rPr lang="en-US" sz="2400" dirty="0" smtClean="0">
                    <a:solidFill>
                      <a:schemeClr val="accent1"/>
                    </a:solidFill>
                  </a:rPr>
                  <a:t>X</a:t>
                </a:r>
                <a:r>
                  <a:rPr lang="en-US" sz="2400" dirty="0" smtClean="0">
                    <a:solidFill>
                      <a:srgbClr val="333333"/>
                    </a:solidFill>
                  </a:rPr>
                  <a:t>: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instance </a:t>
                </a:r>
                <a:r>
                  <a:rPr lang="en-US" sz="2400" dirty="0" smtClean="0"/>
                  <a:t>space,</a:t>
                </a:r>
                <a:r>
                  <a:rPr lang="en-US" sz="2400" dirty="0"/>
                  <a:t> 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Y</a:t>
                </a:r>
                <a:r>
                  <a:rPr lang="en-US" sz="2400" dirty="0" smtClean="0"/>
                  <a:t>: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 </a:t>
                </a:r>
                <a:r>
                  <a:rPr lang="en-US" sz="2400" dirty="0" smtClean="0"/>
                  <a:t>output space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 </a:t>
                </a:r>
                <a:r>
                  <a:rPr lang="en-US" sz="2400" dirty="0" smtClean="0"/>
                  <a:t>= {+1, -1}</a:t>
                </a:r>
              </a:p>
              <a:p>
                <a:pPr lvl="1"/>
                <a:r>
                  <a:rPr lang="en-US" sz="2400" dirty="0" smtClean="0">
                    <a:solidFill>
                      <a:srgbClr val="3366CC"/>
                    </a:solidFill>
                  </a:rPr>
                  <a:t>D</a:t>
                </a:r>
                <a:r>
                  <a:rPr lang="en-US" sz="2400" dirty="0" smtClean="0"/>
                  <a:t>: an unknown distribution over X</a:t>
                </a:r>
              </a:p>
              <a:p>
                <a:pPr lvl="1"/>
                <a:r>
                  <a:rPr lang="en-US" sz="2400" dirty="0" smtClean="0">
                    <a:solidFill>
                      <a:schemeClr val="accent1"/>
                    </a:solidFill>
                  </a:rPr>
                  <a:t>f</a:t>
                </a:r>
                <a:r>
                  <a:rPr lang="en-US" sz="2400" dirty="0" smtClean="0"/>
                  <a:t>: an unknown target function 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 Y, taken from a concept class 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C</a:t>
                </a:r>
              </a:p>
              <a:p>
                <a:pPr lvl="1"/>
                <a:r>
                  <a:rPr lang="en-US" sz="2400" dirty="0" smtClean="0">
                    <a:solidFill>
                      <a:srgbClr val="3366CC"/>
                    </a:solidFill>
                  </a:rPr>
                  <a:t>h</a:t>
                </a:r>
                <a:r>
                  <a:rPr lang="en-US" sz="2400" dirty="0" smtClean="0"/>
                  <a:t>: a hypothesis function </a:t>
                </a:r>
                <a:r>
                  <a:rPr lang="en-US" sz="2400" dirty="0"/>
                  <a:t>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sz="2400" dirty="0" smtClean="0"/>
                  <a:t>Y that the learning algorithm selects from a hypothesis class 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H</a:t>
                </a:r>
              </a:p>
              <a:p>
                <a:pPr lvl="1"/>
                <a:r>
                  <a:rPr lang="en-US" sz="2400" dirty="0" smtClean="0">
                    <a:solidFill>
                      <a:srgbClr val="3366CC"/>
                    </a:solidFill>
                  </a:rPr>
                  <a:t>S</a:t>
                </a:r>
                <a:r>
                  <a:rPr lang="en-US" sz="2400" dirty="0" smtClean="0"/>
                  <a:t>: a set of 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m</a:t>
                </a:r>
                <a:r>
                  <a:rPr lang="en-US" sz="2400" dirty="0" smtClean="0"/>
                  <a:t> training examples drawn from D, labeled with f</a:t>
                </a:r>
              </a:p>
              <a:p>
                <a:pPr lvl="1"/>
                <a:r>
                  <a:rPr lang="en-US" sz="2400" dirty="0" err="1" smtClean="0">
                    <a:solidFill>
                      <a:srgbClr val="3366CC"/>
                    </a:solidFill>
                  </a:rPr>
                  <a:t>err</a:t>
                </a:r>
                <a:r>
                  <a:rPr lang="en-US" sz="2400" baseline="-25000" dirty="0" err="1" smtClean="0">
                    <a:solidFill>
                      <a:srgbClr val="3366CC"/>
                    </a:solidFill>
                  </a:rPr>
                  <a:t>D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(h)</a:t>
                </a:r>
                <a:r>
                  <a:rPr lang="en-US" sz="2400" dirty="0" smtClean="0"/>
                  <a:t>: The true error of any hypothesis h</a:t>
                </a:r>
              </a:p>
              <a:p>
                <a:pPr lvl="1"/>
                <a:r>
                  <a:rPr lang="en-US" sz="2400" dirty="0" err="1" smtClean="0">
                    <a:solidFill>
                      <a:srgbClr val="3366CC"/>
                    </a:solidFill>
                  </a:rPr>
                  <a:t>err</a:t>
                </a:r>
                <a:r>
                  <a:rPr lang="en-US" sz="2400" baseline="-25000" dirty="0" err="1" smtClean="0">
                    <a:solidFill>
                      <a:srgbClr val="3366CC"/>
                    </a:solidFill>
                  </a:rPr>
                  <a:t>S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(h)</a:t>
                </a:r>
                <a:r>
                  <a:rPr lang="en-US" sz="2400" dirty="0" smtClean="0"/>
                  <a:t>: The empirical error or training error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or observed error of h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825" y="1600201"/>
                <a:ext cx="9020175" cy="4525963"/>
              </a:xfrm>
              <a:blipFill rotWithShape="0">
                <a:blip r:embed="rId2"/>
                <a:stretch>
                  <a:fillRect l="-1014" t="-809" b="-10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91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94857" y="1054882"/>
            <a:ext cx="424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the notation we have so far on one slide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3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05586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Can we describe or bound the true error (</a:t>
            </a:r>
            <a:r>
              <a:rPr lang="en-US" sz="2400" dirty="0" err="1" smtClean="0"/>
              <a:t>err</a:t>
            </a:r>
            <a:r>
              <a:rPr lang="en-US" sz="2400" baseline="-25000" dirty="0" err="1" smtClean="0"/>
              <a:t>D</a:t>
            </a:r>
            <a:r>
              <a:rPr lang="en-US" sz="2400" dirty="0" smtClean="0"/>
              <a:t>) given the empirical error (</a:t>
            </a:r>
            <a:r>
              <a:rPr lang="en-US" sz="2400" dirty="0" err="1" smtClean="0"/>
              <a:t>err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)?</a:t>
            </a:r>
          </a:p>
          <a:p>
            <a:endParaRPr lang="en-US" sz="2400" dirty="0"/>
          </a:p>
          <a:p>
            <a:r>
              <a:rPr lang="en-US" sz="2400" dirty="0" smtClean="0"/>
              <a:t>Is a concept class C learnable?</a:t>
            </a:r>
          </a:p>
          <a:p>
            <a:endParaRPr lang="en-US" sz="2400" dirty="0"/>
          </a:p>
          <a:p>
            <a:r>
              <a:rPr lang="en-US" sz="2400" dirty="0" smtClean="0"/>
              <a:t>Is it possible to learn C using only the functions in H using the supervised protocol?</a:t>
            </a:r>
          </a:p>
          <a:p>
            <a:endParaRPr lang="en-US" sz="2400" dirty="0"/>
          </a:p>
          <a:p>
            <a:r>
              <a:rPr lang="en-US" sz="2400" dirty="0" smtClean="0"/>
              <a:t>How many examples does an algorithm need to guarantee good performance?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92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Requirements of Learning</a:t>
            </a: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Cannot expect a learner to learn a concept </a:t>
            </a:r>
            <a:r>
              <a:rPr lang="en-US" sz="2400" dirty="0" smtClean="0">
                <a:solidFill>
                  <a:srgbClr val="3366CC"/>
                </a:solidFill>
              </a:rPr>
              <a:t>exactly</a:t>
            </a:r>
            <a:endParaRPr lang="en-US" sz="2400" dirty="0" smtClean="0"/>
          </a:p>
          <a:p>
            <a:pPr lvl="1"/>
            <a:r>
              <a:rPr lang="en-US" sz="2400" dirty="0" smtClean="0"/>
              <a:t>There will generally be multiple concepts consistent with the available data </a:t>
            </a:r>
          </a:p>
          <a:p>
            <a:pPr lvl="1"/>
            <a:r>
              <a:rPr lang="en-US" sz="2400" dirty="0" smtClean="0"/>
              <a:t>Unseen examples could </a:t>
            </a:r>
            <a:r>
              <a:rPr lang="en-US" sz="2400" i="1" dirty="0" smtClean="0">
                <a:solidFill>
                  <a:srgbClr val="3C58AD"/>
                </a:solidFill>
              </a:rPr>
              <a:t>potentially</a:t>
            </a:r>
            <a:r>
              <a:rPr lang="en-US" sz="2400" dirty="0" smtClean="0">
                <a:solidFill>
                  <a:srgbClr val="3C58AD"/>
                </a:solidFill>
              </a:rPr>
              <a:t> </a:t>
            </a:r>
            <a:r>
              <a:rPr lang="en-US" sz="2400" dirty="0" smtClean="0"/>
              <a:t>have any label    </a:t>
            </a:r>
          </a:p>
          <a:p>
            <a:pPr lvl="1"/>
            <a:r>
              <a:rPr lang="en-US" sz="2400" dirty="0" smtClean="0"/>
              <a:t>We “agree” to misclassify </a:t>
            </a:r>
            <a:r>
              <a:rPr lang="en-US" sz="2400" i="1" dirty="0" smtClean="0">
                <a:solidFill>
                  <a:srgbClr val="3C58AD"/>
                </a:solidFill>
              </a:rPr>
              <a:t>uncommon</a:t>
            </a:r>
            <a:r>
              <a:rPr lang="en-US" sz="2400" dirty="0" smtClean="0">
                <a:solidFill>
                  <a:srgbClr val="3C58AD"/>
                </a:solidFill>
              </a:rPr>
              <a:t> </a:t>
            </a:r>
            <a:r>
              <a:rPr lang="en-US" sz="2400" dirty="0" smtClean="0"/>
              <a:t>examples that do not show up in the training set</a:t>
            </a:r>
          </a:p>
          <a:p>
            <a:endParaRPr lang="en-US" sz="2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B7836-A88A-4C3B-9E7E-6BB7F8A64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3929063"/>
            <a:ext cx="3606800" cy="2247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17775"/>
            <a:ext cx="2717800" cy="299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0" y="89217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7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7775"/>
            <a:ext cx="1504143" cy="165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3742437"/>
            <a:ext cx="3048000" cy="266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812086"/>
            <a:ext cx="2778125" cy="1575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287" y="2241832"/>
            <a:ext cx="1609717" cy="987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385" y="2112242"/>
            <a:ext cx="1770856" cy="1641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839" y="1145462"/>
            <a:ext cx="112395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Requirements of Learning</a:t>
            </a: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Cannot expect a learner to learn a concept </a:t>
            </a:r>
            <a:r>
              <a:rPr lang="en-US" sz="2400" dirty="0" smtClean="0">
                <a:solidFill>
                  <a:srgbClr val="3366CC"/>
                </a:solidFill>
              </a:rPr>
              <a:t>exactly</a:t>
            </a:r>
            <a:endParaRPr lang="en-US" sz="2400" dirty="0" smtClean="0"/>
          </a:p>
          <a:p>
            <a:pPr lvl="1"/>
            <a:r>
              <a:rPr lang="en-US" sz="2400" dirty="0" smtClean="0"/>
              <a:t>There will generally be multiple concepts consistent with the available data </a:t>
            </a:r>
          </a:p>
          <a:p>
            <a:pPr lvl="1"/>
            <a:r>
              <a:rPr lang="en-US" sz="2400" dirty="0" smtClean="0"/>
              <a:t>Unseen examples could </a:t>
            </a:r>
            <a:r>
              <a:rPr lang="en-US" sz="2400" i="1" dirty="0" smtClean="0">
                <a:solidFill>
                  <a:srgbClr val="3C58AD"/>
                </a:solidFill>
              </a:rPr>
              <a:t>potentially</a:t>
            </a:r>
            <a:r>
              <a:rPr lang="en-US" sz="2400" dirty="0" smtClean="0">
                <a:solidFill>
                  <a:srgbClr val="3C58AD"/>
                </a:solidFill>
              </a:rPr>
              <a:t> </a:t>
            </a:r>
            <a:r>
              <a:rPr lang="en-US" sz="2400" dirty="0" smtClean="0"/>
              <a:t>have any label    </a:t>
            </a:r>
          </a:p>
          <a:p>
            <a:pPr lvl="1"/>
            <a:r>
              <a:rPr lang="en-US" sz="2400" dirty="0" smtClean="0"/>
              <a:t>We “agree” to misclassify </a:t>
            </a:r>
            <a:r>
              <a:rPr lang="en-US" sz="2400" i="1" dirty="0" smtClean="0">
                <a:solidFill>
                  <a:srgbClr val="3C58AD"/>
                </a:solidFill>
              </a:rPr>
              <a:t>uncommon</a:t>
            </a:r>
            <a:r>
              <a:rPr lang="en-US" sz="2400" dirty="0" smtClean="0">
                <a:solidFill>
                  <a:srgbClr val="3C58AD"/>
                </a:solidFill>
              </a:rPr>
              <a:t> </a:t>
            </a:r>
            <a:r>
              <a:rPr lang="en-US" sz="2400" dirty="0" smtClean="0"/>
              <a:t>examples that do not show up in the training set</a:t>
            </a:r>
          </a:p>
          <a:p>
            <a:endParaRPr lang="en-US" sz="2400" dirty="0" smtClean="0"/>
          </a:p>
          <a:p>
            <a:r>
              <a:rPr lang="en-US" sz="2400" dirty="0" smtClean="0"/>
              <a:t>Cannot always expect to learn a </a:t>
            </a:r>
            <a:r>
              <a:rPr lang="en-US" sz="2400" dirty="0" smtClean="0">
                <a:solidFill>
                  <a:srgbClr val="3366CC"/>
                </a:solidFill>
              </a:rPr>
              <a:t>close approximation </a:t>
            </a:r>
            <a:r>
              <a:rPr lang="en-US" sz="2400" dirty="0" smtClean="0"/>
              <a:t>to the target concept</a:t>
            </a:r>
          </a:p>
          <a:p>
            <a:pPr lvl="1"/>
            <a:r>
              <a:rPr lang="en-US" sz="2400" dirty="0" smtClean="0"/>
              <a:t>Sometimes the training set will not be representative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B7836-A88A-4C3B-9E7E-6BB7F8A64E5A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Probably approximately correctness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 smtClean="0"/>
                  <a:t>The only realistic expectation of a good learner is that </a:t>
                </a:r>
                <a:r>
                  <a:rPr lang="en-US" sz="2400" dirty="0">
                    <a:solidFill>
                      <a:srgbClr val="3366CC"/>
                    </a:solidFill>
                  </a:rPr>
                  <a:t>with high probability </a:t>
                </a:r>
                <a:r>
                  <a:rPr lang="en-US" sz="2400" dirty="0"/>
                  <a:t>it will learn a </a:t>
                </a:r>
                <a:r>
                  <a:rPr lang="en-US" sz="2400" dirty="0">
                    <a:solidFill>
                      <a:srgbClr val="3366CC"/>
                    </a:solidFill>
                  </a:rPr>
                  <a:t>close approximation </a:t>
                </a:r>
                <a:r>
                  <a:rPr lang="en-US" sz="2400" dirty="0"/>
                  <a:t>to the target concept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In Probably Approximately Correct (PAC) learning, one requires that </a:t>
                </a:r>
              </a:p>
              <a:p>
                <a:pPr lvl="1"/>
                <a:r>
                  <a:rPr lang="en-US" sz="2400" dirty="0" smtClean="0"/>
                  <a:t>given small parameters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400" dirty="0" smtClean="0"/>
                  <a:t>, </a:t>
                </a:r>
              </a:p>
              <a:p>
                <a:pPr lvl="1"/>
                <a:r>
                  <a:rPr lang="en-US" sz="2400" dirty="0" smtClean="0"/>
                  <a:t>With probability at least 1 -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 smtClean="0"/>
                  <a:t>, a learner produces a hypothesis with error at most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lvl="1"/>
                <a:endParaRPr lang="en-US" sz="2400" dirty="0" smtClean="0"/>
              </a:p>
              <a:p>
                <a:r>
                  <a:rPr lang="en-US" sz="2400" dirty="0" smtClean="0"/>
                  <a:t>The reason we can hope for this is the </a:t>
                </a:r>
                <a:r>
                  <a:rPr lang="en-US" sz="2400" i="1" dirty="0" smtClean="0">
                    <a:solidFill>
                      <a:srgbClr val="3366CC"/>
                    </a:solidFill>
                  </a:rPr>
                  <a:t>consistent distribution assumption</a:t>
                </a:r>
                <a:endParaRPr lang="en-US" sz="2400" i="1" dirty="0">
                  <a:solidFill>
                    <a:srgbClr val="3366C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5" t="-745" r="-1546" b="-11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C7A8-433E-E14A-894A-E046AA9BD6B3}" type="slidenum">
              <a:rPr lang="en-US" smtClean="0"/>
              <a:t>97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0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 Learnability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42899" y="1270861"/>
                <a:ext cx="8562975" cy="490610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Consider a  concept class C defined over an instance space X (containing instances of length n),  and a learner L using a hypothesis space H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    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The concept class C is </a:t>
                </a:r>
                <a:r>
                  <a:rPr lang="en-US" sz="2400" dirty="0" smtClean="0">
                    <a:solidFill>
                      <a:srgbClr val="3366CC"/>
                    </a:solidFill>
                  </a:rPr>
                  <a:t>PAC learnable </a:t>
                </a:r>
                <a:r>
                  <a:rPr lang="en-US" sz="2400" dirty="0" smtClean="0"/>
                  <a:t>by L using H if for all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 smtClean="0">
                    <a:sym typeface="Symbol" pitchFamily="18" charset="2"/>
                  </a:rPr>
                  <a:t> ,</a:t>
                </a:r>
                <a:r>
                  <a:rPr lang="en-US" sz="2400" dirty="0">
                    <a:sym typeface="Symbol" pitchFamily="18" charset="2"/>
                  </a:rPr>
                  <a:t> </a:t>
                </a:r>
                <a:r>
                  <a:rPr lang="en-US" sz="2400" dirty="0" smtClean="0">
                    <a:sym typeface="Symbol" pitchFamily="18" charset="2"/>
                  </a:rPr>
                  <a:t>for all distribution D over X,</a:t>
                </a:r>
                <a:r>
                  <a:rPr lang="en-US" sz="2400" dirty="0" smtClean="0"/>
                  <a:t> and fixed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 smtClean="0">
                    <a:sym typeface="Symbol" pitchFamily="18" charset="2"/>
                  </a:rPr>
                  <a:t>,  &lt; 1, given </a:t>
                </a:r>
                <a:r>
                  <a:rPr lang="en-US" sz="2400" dirty="0">
                    <a:sym typeface="Symbol" pitchFamily="18" charset="2"/>
                  </a:rPr>
                  <a:t>m examples sampled </a:t>
                </a:r>
                <a:r>
                  <a:rPr lang="en-US" sz="2400" dirty="0" err="1" smtClean="0">
                    <a:sym typeface="Symbol" pitchFamily="18" charset="2"/>
                  </a:rPr>
                  <a:t>i.i.d</a:t>
                </a:r>
                <a:r>
                  <a:rPr lang="en-US" sz="2400" dirty="0" smtClean="0">
                    <a:sym typeface="Symbol" pitchFamily="18" charset="2"/>
                  </a:rPr>
                  <a:t>. according </a:t>
                </a:r>
                <a:r>
                  <a:rPr lang="en-US" sz="2400" dirty="0">
                    <a:sym typeface="Symbol" pitchFamily="18" charset="2"/>
                  </a:rPr>
                  <a:t>to </a:t>
                </a:r>
                <a:r>
                  <a:rPr lang="en-US" sz="2400" dirty="0" smtClean="0">
                    <a:sym typeface="Symbol" pitchFamily="18" charset="2"/>
                  </a:rPr>
                  <a:t>D, the algorithm L produces, with probability at least</a:t>
                </a:r>
                <a:r>
                  <a:rPr lang="en-US" sz="2400" dirty="0" smtClean="0"/>
                  <a:t> (1-</a:t>
                </a:r>
                <a:r>
                  <a:rPr lang="en-US" sz="2400" dirty="0" smtClean="0">
                    <a:sym typeface="Symbol" pitchFamily="18" charset="2"/>
                  </a:rPr>
                  <a:t> ), a hypothesis 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sz="2400" dirty="0" smtClean="0">
                    <a:sym typeface="Symbol" pitchFamily="18" charset="2"/>
                  </a:rPr>
                  <a:t> H that has error at most , where m is </a:t>
                </a:r>
                <a:r>
                  <a:rPr lang="en-US" sz="2400" i="1" dirty="0" smtClean="0">
                    <a:solidFill>
                      <a:srgbClr val="3366CC"/>
                    </a:solidFill>
                    <a:sym typeface="Symbol" pitchFamily="18" charset="2"/>
                  </a:rPr>
                  <a:t>polynomial</a:t>
                </a:r>
                <a:r>
                  <a:rPr lang="en-US" sz="2400" dirty="0" smtClean="0">
                    <a:solidFill>
                      <a:srgbClr val="3366CC"/>
                    </a:solidFill>
                    <a:sym typeface="Symbol" pitchFamily="18" charset="2"/>
                  </a:rPr>
                  <a:t> </a:t>
                </a:r>
                <a:r>
                  <a:rPr lang="en-US" sz="2400" dirty="0" smtClean="0">
                    <a:sym typeface="Symbol" pitchFamily="18" charset="2"/>
                  </a:rPr>
                  <a:t>in 1/ , 1/ , n and size(H)</a:t>
                </a:r>
              </a:p>
              <a:p>
                <a:pPr marL="457200" lvl="1" indent="0">
                  <a:buNone/>
                </a:pPr>
                <a:endParaRPr lang="en-US" sz="2400" dirty="0" smtClean="0">
                  <a:sym typeface="Symbol" pitchFamily="18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3795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899" y="1270861"/>
                <a:ext cx="8562975" cy="4906102"/>
              </a:xfrm>
              <a:blipFill rotWithShape="0">
                <a:blip r:embed="rId3"/>
                <a:stretch>
                  <a:fillRect l="-1068" t="-745" r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887FA9-2A0B-4E61-8101-EE863245E98F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 dirty="0">
                <a:sym typeface="Symbol" pitchFamily="18" charset="2"/>
              </a:rPr>
              <a:t>efficiently </a:t>
            </a:r>
            <a:r>
              <a:rPr lang="en-US" sz="3600" i="1" dirty="0" smtClean="0">
                <a:sym typeface="Symbol" pitchFamily="18" charset="2"/>
              </a:rPr>
              <a:t>learnability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ym typeface="Symbol" pitchFamily="18" charset="2"/>
              </a:rPr>
              <a:t>The concept class C is </a:t>
            </a:r>
            <a:r>
              <a:rPr lang="en-US" sz="2600" i="1" dirty="0">
                <a:solidFill>
                  <a:srgbClr val="3C58AD"/>
                </a:solidFill>
                <a:sym typeface="Symbol" pitchFamily="18" charset="2"/>
              </a:rPr>
              <a:t>efficiently learnable </a:t>
            </a:r>
            <a:r>
              <a:rPr lang="en-US" sz="2600" dirty="0">
                <a:sym typeface="Symbol" pitchFamily="18" charset="2"/>
              </a:rPr>
              <a:t>if L can produce the hypothesis in time that is polynomial in 1/ , 1/ , n and size(H)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 9: NN &amp; Learning Theory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67443</TotalTime>
  <Words>7650</Words>
  <Application>Microsoft Macintosh PowerPoint</Application>
  <PresentationFormat>On-screen Show (4:3)</PresentationFormat>
  <Paragraphs>1445</Paragraphs>
  <Slides>129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129</vt:i4>
      </vt:variant>
    </vt:vector>
  </HeadingPairs>
  <TitlesOfParts>
    <vt:vector size="151" baseType="lpstr">
      <vt:lpstr>Arial Narrow</vt:lpstr>
      <vt:lpstr>Arial Unicode MS</vt:lpstr>
      <vt:lpstr>Calibri</vt:lpstr>
      <vt:lpstr>Calibri Light</vt:lpstr>
      <vt:lpstr>Cambria Math</vt:lpstr>
      <vt:lpstr>cmmi10</vt:lpstr>
      <vt:lpstr>Consolas</vt:lpstr>
      <vt:lpstr>Courier</vt:lpstr>
      <vt:lpstr>Garamond</vt:lpstr>
      <vt:lpstr>Lucida Calligraphy</vt:lpstr>
      <vt:lpstr>Mangal</vt:lpstr>
      <vt:lpstr>News Gothic MT</vt:lpstr>
      <vt:lpstr>Symbol</vt:lpstr>
      <vt:lpstr>Times New Roman</vt:lpstr>
      <vt:lpstr>Trebuchet MS</vt:lpstr>
      <vt:lpstr>Verdana</vt:lpstr>
      <vt:lpstr>Wingdings</vt:lpstr>
      <vt:lpstr>新細明體</vt:lpstr>
      <vt:lpstr>Arial</vt:lpstr>
      <vt:lpstr>Office Theme</vt:lpstr>
      <vt:lpstr>Equation</vt:lpstr>
      <vt:lpstr>משוואה</vt:lpstr>
      <vt:lpstr>Lecture 9: Neural Network &amp; Computational Learning Theory Winter 2018</vt:lpstr>
      <vt:lpstr>Checkpoint: The bigger picture</vt:lpstr>
      <vt:lpstr>Neural Networks</vt:lpstr>
      <vt:lpstr>Neural networks</vt:lpstr>
      <vt:lpstr>Neuron Model: Logistic Unit</vt:lpstr>
      <vt:lpstr>Neural Network</vt:lpstr>
      <vt:lpstr>Feed-Forward Process</vt:lpstr>
      <vt:lpstr>Feed-Forward Process</vt:lpstr>
      <vt:lpstr>Feed-Forward Process</vt:lpstr>
      <vt:lpstr>Neural Network</vt:lpstr>
      <vt:lpstr>Vectorization</vt:lpstr>
      <vt:lpstr>Understanding Representations</vt:lpstr>
      <vt:lpstr>Representing Boolean Functions</vt:lpstr>
      <vt:lpstr>Representing Boolean Functions</vt:lpstr>
      <vt:lpstr>Representing Boolean Functions</vt:lpstr>
      <vt:lpstr>Combining Representations to Create  Non-­Linear Functions</vt:lpstr>
      <vt:lpstr>Combining Representations to Create  Non-­Linear Functions</vt:lpstr>
      <vt:lpstr>Layering Representations</vt:lpstr>
      <vt:lpstr>Layering Representations</vt:lpstr>
      <vt:lpstr>Neural Network Learning</vt:lpstr>
      <vt:lpstr>Cost Function</vt:lpstr>
      <vt:lpstr>Stochastic gradient Descent</vt:lpstr>
      <vt:lpstr>Optimizing the Neural Network</vt:lpstr>
      <vt:lpstr>Chain Rule</vt:lpstr>
      <vt:lpstr>Forward Propagation</vt:lpstr>
      <vt:lpstr>Backpropagation: Gradient Computation</vt:lpstr>
      <vt:lpstr>Training a Neural Network via Gradient  Descent with Backprop</vt:lpstr>
      <vt:lpstr>How to deal with input with variant size?</vt:lpstr>
      <vt:lpstr>Recurrent Neural Networks</vt:lpstr>
      <vt:lpstr>Unroll RNNs</vt:lpstr>
      <vt:lpstr>RNN training</vt:lpstr>
      <vt:lpstr>Midterm</vt:lpstr>
      <vt:lpstr>PowerPoint Presentation</vt:lpstr>
      <vt:lpstr>This lecture: Computational Learning Theory</vt:lpstr>
      <vt:lpstr>The Theory of Generalization</vt:lpstr>
      <vt:lpstr>Computational Learning Theory</vt:lpstr>
      <vt:lpstr>A Learning Problem</vt:lpstr>
      <vt:lpstr>Hypothesis Space</vt:lpstr>
      <vt:lpstr>Hypothesis Space</vt:lpstr>
      <vt:lpstr>Hypothesis Space</vt:lpstr>
      <vt:lpstr>Hypothesis Space</vt:lpstr>
      <vt:lpstr>Hypothesis Space</vt:lpstr>
      <vt:lpstr>Learning protocol</vt:lpstr>
      <vt:lpstr>Learning Monotone Conjunctions</vt:lpstr>
      <vt:lpstr>Learning Monotone Conjunctions</vt:lpstr>
      <vt:lpstr>Learning Monotone Conjunctions</vt:lpstr>
      <vt:lpstr>Learning Monotone Conjunctions</vt:lpstr>
      <vt:lpstr>Two Models</vt:lpstr>
      <vt:lpstr>The mistake-bound approach</vt:lpstr>
      <vt:lpstr>PAC learning</vt:lpstr>
      <vt:lpstr>The setup</vt:lpstr>
      <vt:lpstr>Learning monotone Conjunctions</vt:lpstr>
      <vt:lpstr>PAC Learning – Intuition </vt:lpstr>
      <vt:lpstr>Learning Conjunctions</vt:lpstr>
      <vt:lpstr>“The future will be like the past”:</vt:lpstr>
      <vt:lpstr>Error of a hypothesis</vt:lpstr>
      <vt:lpstr>Error of a hypothesis</vt:lpstr>
      <vt:lpstr>Error of a hypothesis</vt:lpstr>
      <vt:lpstr>Error of a hypothesis</vt:lpstr>
      <vt:lpstr>Error of a hypothesis</vt:lpstr>
      <vt:lpstr>Empirical error</vt:lpstr>
      <vt:lpstr>The goal of learning</vt:lpstr>
      <vt:lpstr>This lecture: Computational Learning Theory</vt:lpstr>
      <vt:lpstr>Probably Approximately Correct (PAC) learning</vt:lpstr>
      <vt:lpstr>Example: Learning Monotone  Conjunctions</vt:lpstr>
      <vt:lpstr>Learning Conjunctions</vt:lpstr>
      <vt:lpstr>Learning Conjunctions</vt:lpstr>
      <vt:lpstr>Learning Conjunctions</vt:lpstr>
      <vt:lpstr>Learning Conjunctions</vt:lpstr>
      <vt:lpstr>Learning Conjunctions</vt:lpstr>
      <vt:lpstr>Learning Conjunctions: Analysis </vt:lpstr>
      <vt:lpstr>Learning Conjunctions: Analysis</vt:lpstr>
      <vt:lpstr>Learning Conjunctions: Analysis</vt:lpstr>
      <vt:lpstr>Learning Conjunctions: Analysis</vt:lpstr>
      <vt:lpstr>Proof Intuition</vt:lpstr>
      <vt:lpstr>Proof Intuition</vt:lpstr>
      <vt:lpstr>Learning Conjunctions: Analysis</vt:lpstr>
      <vt:lpstr>Learning Conjunctions: Analysis</vt:lpstr>
      <vt:lpstr>How likely we find h is wrong</vt:lpstr>
      <vt:lpstr>How likely we find h is wrong</vt:lpstr>
      <vt:lpstr>Learning Conjunctions: Analysis</vt:lpstr>
      <vt:lpstr>Learning Conjunctions: Analysis</vt:lpstr>
      <vt:lpstr>Learning Conjunctions: Analysis</vt:lpstr>
      <vt:lpstr>Learning Conjunctions: Analysis</vt:lpstr>
      <vt:lpstr>Learning Conjunctions: Analysis</vt:lpstr>
      <vt:lpstr>Learning Conjunctions: Analysis</vt:lpstr>
      <vt:lpstr>Learning Conjunctions: Analysis</vt:lpstr>
      <vt:lpstr>Learning Conjunctions: Analysis</vt:lpstr>
      <vt:lpstr>Learning Conjunctions: Analysis</vt:lpstr>
      <vt:lpstr>Probably Approximately Correct (PAC) learning</vt:lpstr>
      <vt:lpstr>Formulating the theory of prediction</vt:lpstr>
      <vt:lpstr>Theoretical questions</vt:lpstr>
      <vt:lpstr>Requirements of Learning</vt:lpstr>
      <vt:lpstr>Example</vt:lpstr>
      <vt:lpstr>Example 2</vt:lpstr>
      <vt:lpstr>Requirements of Learning</vt:lpstr>
      <vt:lpstr>Probably approximately correctness</vt:lpstr>
      <vt:lpstr>PAC Learnability</vt:lpstr>
      <vt:lpstr>efficiently learnability</vt:lpstr>
      <vt:lpstr>PAC Learnability</vt:lpstr>
      <vt:lpstr>Example: Learning Conjunctions</vt:lpstr>
      <vt:lpstr>A general result</vt:lpstr>
      <vt:lpstr>A general result</vt:lpstr>
      <vt:lpstr>A general result</vt:lpstr>
      <vt:lpstr>This lecture: Computational Learning Theory</vt:lpstr>
      <vt:lpstr>Infinite Hypothesis Space</vt:lpstr>
      <vt:lpstr>Vapnik-Chervonenkis  dimension</vt:lpstr>
      <vt:lpstr>Learning Rectangles</vt:lpstr>
      <vt:lpstr>Learning Rectangles</vt:lpstr>
      <vt:lpstr>Learning Rectangles</vt:lpstr>
      <vt:lpstr>Learning Rectangles</vt:lpstr>
      <vt:lpstr>Learning Rectangles</vt:lpstr>
      <vt:lpstr>Learning Rectangles</vt:lpstr>
      <vt:lpstr>Learning Rectangles</vt:lpstr>
      <vt:lpstr>Learning Rectangles</vt:lpstr>
      <vt:lpstr>Learning Rectangles</vt:lpstr>
      <vt:lpstr>Let’s think about expressivity of functions</vt:lpstr>
      <vt:lpstr>Let’s think about expressivity of functions</vt:lpstr>
      <vt:lpstr>Shattering</vt:lpstr>
      <vt:lpstr>Shattering</vt:lpstr>
      <vt:lpstr>Shattering</vt:lpstr>
      <vt:lpstr>Shattering</vt:lpstr>
      <vt:lpstr>Shattering</vt:lpstr>
      <vt:lpstr>Shattering</vt:lpstr>
      <vt:lpstr>Shattering</vt:lpstr>
      <vt:lpstr>Shattering</vt:lpstr>
      <vt:lpstr>Shattering</vt:lpstr>
      <vt:lpstr>Left bounded intervals</vt:lpstr>
      <vt:lpstr>Real intervals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Kai-Wei Chang</cp:lastModifiedBy>
  <cp:revision>417</cp:revision>
  <cp:lastPrinted>2018-10-29T23:05:24Z</cp:lastPrinted>
  <dcterms:created xsi:type="dcterms:W3CDTF">2015-09-15T19:03:29Z</dcterms:created>
  <dcterms:modified xsi:type="dcterms:W3CDTF">2018-10-31T22:11:34Z</dcterms:modified>
</cp:coreProperties>
</file>